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9" r:id="rId4"/>
    <p:sldId id="279" r:id="rId5"/>
    <p:sldId id="280" r:id="rId6"/>
    <p:sldId id="281" r:id="rId7"/>
    <p:sldId id="282" r:id="rId8"/>
    <p:sldId id="267" r:id="rId9"/>
    <p:sldId id="268" r:id="rId10"/>
    <p:sldId id="284" r:id="rId11"/>
    <p:sldId id="285" r:id="rId12"/>
    <p:sldId id="260" r:id="rId13"/>
    <p:sldId id="262" r:id="rId14"/>
    <p:sldId id="277" r:id="rId15"/>
    <p:sldId id="278" r:id="rId16"/>
    <p:sldId id="263" r:id="rId17"/>
    <p:sldId id="264" r:id="rId18"/>
    <p:sldId id="283" r:id="rId19"/>
    <p:sldId id="270" r:id="rId20"/>
    <p:sldId id="286" r:id="rId21"/>
    <p:sldId id="272" r:id="rId22"/>
    <p:sldId id="287" r:id="rId23"/>
    <p:sldId id="288" r:id="rId24"/>
    <p:sldId id="289" r:id="rId25"/>
    <p:sldId id="290" r:id="rId26"/>
    <p:sldId id="291" r:id="rId27"/>
    <p:sldId id="274" r:id="rId28"/>
    <p:sldId id="276" r:id="rId29"/>
    <p:sldId id="266"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D6"/>
          </a:solidFill>
        </a:fill>
      </a:tcStyle>
    </a:wholeTbl>
    <a:band2H>
      <a:tcTxStyle/>
      <a:tcStyle>
        <a:tcBdr/>
        <a:fill>
          <a:solidFill>
            <a:srgbClr val="E6EAEC"/>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4CE"/>
          </a:solidFill>
        </a:fill>
      </a:tcStyle>
    </a:wholeTbl>
    <a:band2H>
      <a:tcTxStyle/>
      <a:tcStyle>
        <a:tcBdr/>
        <a:fill>
          <a:solidFill>
            <a:srgbClr val="ED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E7CA"/>
          </a:solidFill>
        </a:fill>
      </a:tcStyle>
    </a:wholeTbl>
    <a:band2H>
      <a:tcTxStyle/>
      <a:tcStyle>
        <a:tcBdr/>
        <a:fill>
          <a:solidFill>
            <a:srgbClr val="FFF3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2"/>
  </p:normalViewPr>
  <p:slideViewPr>
    <p:cSldViewPr snapToGrid="0">
      <p:cViewPr varScale="1">
        <p:scale>
          <a:sx n="102" d="100"/>
          <a:sy n="102" d="100"/>
        </p:scale>
        <p:origin x="61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 name="Shape 10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423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5"/>
          <p:cNvSpPr/>
          <p:nvPr/>
        </p:nvSpPr>
        <p:spPr>
          <a:xfrm>
            <a:off x="0" y="0"/>
            <a:ext cx="9144000" cy="381000"/>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15" name="Rectangle 6"/>
          <p:cNvSpPr/>
          <p:nvPr/>
        </p:nvSpPr>
        <p:spPr>
          <a:xfrm>
            <a:off x="0" y="6779931"/>
            <a:ext cx="9144000" cy="91441"/>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16" name="Title Text"/>
          <p:cNvSpPr txBox="1">
            <a:spLocks noGrp="1"/>
          </p:cNvSpPr>
          <p:nvPr>
            <p:ph type="title"/>
          </p:nvPr>
        </p:nvSpPr>
        <p:spPr>
          <a:xfrm>
            <a:off x="685800" y="1828800"/>
            <a:ext cx="7772400" cy="900547"/>
          </a:xfrm>
          <a:prstGeom prst="rect">
            <a:avLst/>
          </a:prstGeom>
        </p:spPr>
        <p:txBody>
          <a:bodyPr/>
          <a:lstStyle>
            <a:lvl1pPr algn="l"/>
          </a:lstStyle>
          <a:p>
            <a:r>
              <a:t>Title Text</a:t>
            </a:r>
          </a:p>
        </p:txBody>
      </p:sp>
      <p:sp>
        <p:nvSpPr>
          <p:cNvPr id="17" name="Straight Connector 7"/>
          <p:cNvSpPr/>
          <p:nvPr/>
        </p:nvSpPr>
        <p:spPr>
          <a:xfrm>
            <a:off x="685800" y="2819400"/>
            <a:ext cx="7772400" cy="0"/>
          </a:xfrm>
          <a:prstGeom prst="line">
            <a:avLst/>
          </a:prstGeom>
          <a:ln w="15875">
            <a:solidFill>
              <a:srgbClr val="000000"/>
            </a:solidFill>
          </a:ln>
        </p:spPr>
        <p:txBody>
          <a:bodyPr lIns="45719" rIns="45719"/>
          <a:lstStyle/>
          <a:p>
            <a:endParaRPr/>
          </a:p>
        </p:txBody>
      </p:sp>
      <p:sp>
        <p:nvSpPr>
          <p:cNvPr id="18" name="Body Level One…"/>
          <p:cNvSpPr txBox="1">
            <a:spLocks noGrp="1"/>
          </p:cNvSpPr>
          <p:nvPr>
            <p:ph type="body" sz="half" idx="1"/>
          </p:nvPr>
        </p:nvSpPr>
        <p:spPr>
          <a:xfrm>
            <a:off x="685800" y="2895600"/>
            <a:ext cx="7772400" cy="1752600"/>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 name="Rectangle 5"/>
          <p:cNvSpPr/>
          <p:nvPr/>
        </p:nvSpPr>
        <p:spPr>
          <a:xfrm>
            <a:off x="0" y="0"/>
            <a:ext cx="9144000" cy="381000"/>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36" name="Rectangle 6"/>
          <p:cNvSpPr/>
          <p:nvPr/>
        </p:nvSpPr>
        <p:spPr>
          <a:xfrm>
            <a:off x="0" y="6779931"/>
            <a:ext cx="9144000" cy="91441"/>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37" name="Title Text"/>
          <p:cNvSpPr txBox="1">
            <a:spLocks noGrp="1"/>
          </p:cNvSpPr>
          <p:nvPr>
            <p:ph type="title"/>
          </p:nvPr>
        </p:nvSpPr>
        <p:spPr>
          <a:xfrm>
            <a:off x="722312" y="4406900"/>
            <a:ext cx="7772401" cy="1362075"/>
          </a:xfrm>
          <a:prstGeom prst="rect">
            <a:avLst/>
          </a:prstGeom>
        </p:spPr>
        <p:txBody>
          <a:bodyPr anchor="t"/>
          <a:lstStyle>
            <a:lvl1pPr algn="l">
              <a:defRPr sz="4000"/>
            </a:lvl1pPr>
          </a:lstStyle>
          <a:p>
            <a:r>
              <a:t>Title Text</a:t>
            </a:r>
          </a:p>
        </p:txBody>
      </p:sp>
      <p:sp>
        <p:nvSpPr>
          <p:cNvPr id="38" name="Body Level One…"/>
          <p:cNvSpPr txBox="1">
            <a:spLocks noGrp="1"/>
          </p:cNvSpPr>
          <p:nvPr>
            <p:ph type="body" sz="quarter" idx="1"/>
          </p:nvPr>
        </p:nvSpPr>
        <p:spPr>
          <a:xfrm>
            <a:off x="722312" y="2906713"/>
            <a:ext cx="7772401" cy="1500188"/>
          </a:xfrm>
          <a:prstGeom prst="rect">
            <a:avLst/>
          </a:prstGeom>
        </p:spPr>
        <p:txBody>
          <a:bodyPr anchor="b"/>
          <a:lstStyle>
            <a:lvl1pPr marL="0" indent="0">
              <a:buSzTx/>
              <a:buFontTx/>
              <a:buNone/>
              <a:defRPr sz="2000">
                <a:solidFill>
                  <a:srgbClr val="888888"/>
                </a:solidFill>
              </a:defRPr>
            </a:lvl1pPr>
            <a:lvl2pPr marL="0" indent="457200">
              <a:buSzTx/>
              <a:buFontTx/>
              <a:buNone/>
              <a:defRPr sz="2000">
                <a:solidFill>
                  <a:srgbClr val="888888"/>
                </a:solidFill>
              </a:defRPr>
            </a:lvl2pPr>
            <a:lvl3pPr marL="0" indent="914400">
              <a:buSzTx/>
              <a:buFontTx/>
              <a:buNone/>
              <a:defRPr sz="2000">
                <a:solidFill>
                  <a:srgbClr val="888888"/>
                </a:solidFill>
              </a:defRPr>
            </a:lvl3pPr>
            <a:lvl4pPr marL="0" indent="1371600">
              <a:buSzTx/>
              <a:buFontTx/>
              <a:buNone/>
              <a:defRPr sz="2000">
                <a:solidFill>
                  <a:srgbClr val="888888"/>
                </a:solidFill>
              </a:defRPr>
            </a:lvl4pPr>
            <a:lvl5pPr marL="0" indent="1828800">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9" name="Straight Connector 6"/>
          <p:cNvSpPr/>
          <p:nvPr/>
        </p:nvSpPr>
        <p:spPr>
          <a:xfrm>
            <a:off x="722312" y="4406900"/>
            <a:ext cx="7772401" cy="0"/>
          </a:xfrm>
          <a:prstGeom prst="line">
            <a:avLst/>
          </a:prstGeom>
          <a:ln w="15875">
            <a:solidFill>
              <a:srgbClr val="000000"/>
            </a:solidFill>
          </a:ln>
        </p:spPr>
        <p:txBody>
          <a:bodyPr lIns="45719" rIns="45719"/>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457200" y="1600200"/>
            <a:ext cx="4038600" cy="4525963"/>
          </a:xfrm>
          <a:prstGeom prst="rect">
            <a:avLst/>
          </a:prstGeom>
        </p:spPr>
        <p:txBody>
          <a:bodyPr/>
          <a:lstStyle>
            <a:lvl1pPr>
              <a:defRPr sz="2800"/>
            </a:lvl1pPr>
            <a:lvl2pPr marL="790575" indent="-333375">
              <a:defRPr sz="2800"/>
            </a:lvl2pPr>
            <a:lvl3pPr marL="1234439" indent="-320039">
              <a:defRPr sz="2800"/>
            </a:lvl3pPr>
            <a:lvl4pPr marL="1727200" indent="-355600">
              <a:defRPr sz="2800"/>
            </a:lvl4pPr>
            <a:lvl5pPr marL="21844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sz="quarter" idx="1"/>
          </p:nvPr>
        </p:nvSpPr>
        <p:spPr>
          <a:xfrm>
            <a:off x="457200" y="1417637"/>
            <a:ext cx="4040188" cy="906463"/>
          </a:xfrm>
          <a:prstGeom prst="rect">
            <a:avLst/>
          </a:prstGeom>
        </p:spPr>
        <p:txBody>
          <a:bodyPr anchor="b"/>
          <a:lstStyle>
            <a:lvl1pPr marL="0" indent="0">
              <a:buSzTx/>
              <a:buFontTx/>
              <a:buNone/>
              <a:defRPr sz="2800" b="1"/>
            </a:lvl1pPr>
            <a:lvl2pPr marL="0" indent="457200">
              <a:buSzTx/>
              <a:buFontTx/>
              <a:buNone/>
              <a:defRPr sz="2800" b="1"/>
            </a:lvl2pPr>
            <a:lvl3pPr marL="0" indent="914400">
              <a:buSzTx/>
              <a:buFontTx/>
              <a:buNone/>
              <a:defRPr sz="2800" b="1"/>
            </a:lvl3pPr>
            <a:lvl4pPr marL="0" indent="1371600">
              <a:buSzTx/>
              <a:buFontTx/>
              <a:buNone/>
              <a:defRPr sz="2800" b="1"/>
            </a:lvl4pPr>
            <a:lvl5pPr marL="0" indent="1828800">
              <a:buSzTx/>
              <a:buFontTx/>
              <a:buNone/>
              <a:defRPr sz="2800" b="1"/>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13"/>
          </p:nvPr>
        </p:nvSpPr>
        <p:spPr>
          <a:xfrm>
            <a:off x="4645025" y="1417637"/>
            <a:ext cx="4041775" cy="906463"/>
          </a:xfrm>
          <a:prstGeom prst="rect">
            <a:avLst/>
          </a:prstGeom>
        </p:spPr>
        <p:txBody>
          <a:bodyPr anchor="b"/>
          <a:lstStyle/>
          <a:p>
            <a:pPr marL="0" indent="0">
              <a:buSzTx/>
              <a:buFontTx/>
              <a:buNone/>
              <a:defRPr sz="2800" b="1"/>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66" name="Rectangle 5"/>
          <p:cNvSpPr/>
          <p:nvPr/>
        </p:nvSpPr>
        <p:spPr>
          <a:xfrm>
            <a:off x="0" y="0"/>
            <a:ext cx="9144000" cy="381000"/>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67" name="Rectangle 6"/>
          <p:cNvSpPr/>
          <p:nvPr/>
        </p:nvSpPr>
        <p:spPr>
          <a:xfrm>
            <a:off x="0" y="6779931"/>
            <a:ext cx="9144000" cy="91441"/>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with Horizontal Rule">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84" name="Rectangle 5"/>
          <p:cNvSpPr/>
          <p:nvPr/>
        </p:nvSpPr>
        <p:spPr>
          <a:xfrm>
            <a:off x="0" y="0"/>
            <a:ext cx="9144000" cy="381000"/>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85" name="Rectangle 6"/>
          <p:cNvSpPr/>
          <p:nvPr/>
        </p:nvSpPr>
        <p:spPr>
          <a:xfrm>
            <a:off x="0" y="6779931"/>
            <a:ext cx="9144000" cy="91441"/>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93" name="Rectangle 5"/>
          <p:cNvSpPr/>
          <p:nvPr/>
        </p:nvSpPr>
        <p:spPr>
          <a:xfrm>
            <a:off x="-1" y="-1"/>
            <a:ext cx="9144001" cy="381001"/>
          </a:xfrm>
          <a:prstGeom prst="rect">
            <a:avLst/>
          </a:prstGeom>
          <a:solidFill>
            <a:srgbClr val="8B2332"/>
          </a:solidFill>
          <a:ln w="3175">
            <a:miter lim="400000"/>
          </a:ln>
        </p:spPr>
        <p:txBody>
          <a:bodyPr lIns="45719" rIns="45719" anchor="ctr"/>
          <a:lstStyle/>
          <a:p>
            <a:pPr algn="ctr">
              <a:defRPr sz="1600">
                <a:solidFill>
                  <a:srgbClr val="FFFFFF"/>
                </a:solidFill>
              </a:defRPr>
            </a:pPr>
            <a:endParaRPr/>
          </a:p>
        </p:txBody>
      </p:sp>
      <p:sp>
        <p:nvSpPr>
          <p:cNvPr id="94" name="Rectangle 6"/>
          <p:cNvSpPr/>
          <p:nvPr/>
        </p:nvSpPr>
        <p:spPr>
          <a:xfrm>
            <a:off x="-1" y="6779931"/>
            <a:ext cx="9144001" cy="91441"/>
          </a:xfrm>
          <a:prstGeom prst="rect">
            <a:avLst/>
          </a:prstGeom>
          <a:solidFill>
            <a:srgbClr val="8B2332"/>
          </a:solidFill>
          <a:ln w="3175">
            <a:miter lim="400000"/>
          </a:ln>
        </p:spPr>
        <p:txBody>
          <a:bodyPr lIns="45719" rIns="45719" anchor="ctr"/>
          <a:lstStyle/>
          <a:p>
            <a:pPr algn="ctr">
              <a:defRPr sz="1600">
                <a:solidFill>
                  <a:srgbClr val="FFFFFF"/>
                </a:solidFill>
              </a:defRPr>
            </a:pPr>
            <a:endParaRPr/>
          </a:p>
        </p:txBody>
      </p:sp>
      <p:sp>
        <p:nvSpPr>
          <p:cNvPr id="95" name="Title Text"/>
          <p:cNvSpPr txBox="1">
            <a:spLocks noGrp="1"/>
          </p:cNvSpPr>
          <p:nvPr>
            <p:ph type="title"/>
          </p:nvPr>
        </p:nvSpPr>
        <p:spPr>
          <a:xfrm>
            <a:off x="457199" y="228599"/>
            <a:ext cx="8229601" cy="1143001"/>
          </a:xfrm>
          <a:prstGeom prst="rect">
            <a:avLst/>
          </a:prstGeom>
        </p:spPr>
        <p:txBody>
          <a:bodyPr/>
          <a:lstStyle>
            <a:lvl1pPr>
              <a:defRPr sz="4200"/>
            </a:lvl1pPr>
          </a:lstStyle>
          <a:p>
            <a:r>
              <a:t>Title Text</a:t>
            </a:r>
          </a:p>
        </p:txBody>
      </p:sp>
      <p:sp>
        <p:nvSpPr>
          <p:cNvPr id="96" name="Straight Connector 7"/>
          <p:cNvSpPr/>
          <p:nvPr/>
        </p:nvSpPr>
        <p:spPr>
          <a:xfrm>
            <a:off x="457199" y="1293969"/>
            <a:ext cx="8229601" cy="1"/>
          </a:xfrm>
          <a:prstGeom prst="line">
            <a:avLst/>
          </a:prstGeom>
          <a:ln w="3175">
            <a:solidFill>
              <a:srgbClr val="000000"/>
            </a:solidFill>
          </a:ln>
        </p:spPr>
        <p:txBody>
          <a:bodyPr lIns="45719" rIns="45719"/>
          <a:lstStyle/>
          <a:p>
            <a:pPr>
              <a:defRPr sz="1600"/>
            </a:pPr>
            <a:endParaRPr/>
          </a:p>
        </p:txBody>
      </p:sp>
      <p:sp>
        <p:nvSpPr>
          <p:cNvPr id="97" name="Body Level One…"/>
          <p:cNvSpPr txBox="1">
            <a:spLocks noGrp="1"/>
          </p:cNvSpPr>
          <p:nvPr>
            <p:ph type="body" idx="1"/>
          </p:nvPr>
        </p:nvSpPr>
        <p:spPr>
          <a:xfrm>
            <a:off x="457199" y="1600200"/>
            <a:ext cx="8229601" cy="4525964"/>
          </a:xfrm>
          <a:prstGeom prst="rect">
            <a:avLst/>
          </a:prstGeom>
        </p:spPr>
        <p:txBody>
          <a:bodyPr/>
          <a:lstStyle>
            <a:lvl1pPr marL="321468" indent="-321468">
              <a:defRPr sz="3000"/>
            </a:lvl1pPr>
            <a:lvl2pPr marL="763360" indent="-306160">
              <a:defRPr sz="3000"/>
            </a:lvl2pPr>
            <a:lvl3pPr marL="1200150" indent="-285750">
              <a:defRPr sz="3000"/>
            </a:lvl3pPr>
            <a:lvl4pPr marL="1714500" indent="-342900">
              <a:defRPr sz="3000"/>
            </a:lvl4pPr>
            <a:lvl5pPr marL="2171700" indent="-342900">
              <a:defRPr sz="3000"/>
            </a:lvl5p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lvl1pPr>
              <a:defRPr sz="11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p:cNvSpPr/>
          <p:nvPr/>
        </p:nvSpPr>
        <p:spPr>
          <a:xfrm>
            <a:off x="0" y="0"/>
            <a:ext cx="9144000" cy="381000"/>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3" name="Rectangle 6"/>
          <p:cNvSpPr/>
          <p:nvPr/>
        </p:nvSpPr>
        <p:spPr>
          <a:xfrm>
            <a:off x="0" y="6779931"/>
            <a:ext cx="9144000" cy="91441"/>
          </a:xfrm>
          <a:prstGeom prst="rect">
            <a:avLst/>
          </a:prstGeom>
          <a:solidFill>
            <a:srgbClr val="8B2332"/>
          </a:solidFill>
          <a:ln w="12700">
            <a:miter lim="400000"/>
          </a:ln>
        </p:spPr>
        <p:txBody>
          <a:bodyPr lIns="45719" rIns="45719" anchor="ctr"/>
          <a:lstStyle/>
          <a:p>
            <a:pPr algn="ctr">
              <a:defRPr>
                <a:solidFill>
                  <a:srgbClr val="FFFFFF"/>
                </a:solidFill>
              </a:defRPr>
            </a:pPr>
            <a:endParaRPr/>
          </a:p>
        </p:txBody>
      </p:sp>
      <p:sp>
        <p:nvSpPr>
          <p:cNvPr id="4" name="Title Text"/>
          <p:cNvSpPr txBox="1">
            <a:spLocks noGrp="1"/>
          </p:cNvSpPr>
          <p:nvPr>
            <p:ph type="title"/>
          </p:nvPr>
        </p:nvSpPr>
        <p:spPr>
          <a:xfrm>
            <a:off x="457200" y="228600"/>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5" name="Straight Connector 7"/>
          <p:cNvSpPr/>
          <p:nvPr/>
        </p:nvSpPr>
        <p:spPr>
          <a:xfrm>
            <a:off x="457200" y="1293969"/>
            <a:ext cx="8229600" cy="1"/>
          </a:xfrm>
          <a:prstGeom prst="line">
            <a:avLst/>
          </a:prstGeom>
          <a:ln w="15875">
            <a:solidFill>
              <a:srgbClr val="000000"/>
            </a:solidFill>
          </a:ln>
        </p:spPr>
        <p:txBody>
          <a:bodyPr lIns="45719" rIns="45719"/>
          <a:lstStyle/>
          <a:p>
            <a:endParaRP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914400" rtl="0" latinLnBrk="0">
        <a:lnSpc>
          <a:spcPct val="100000"/>
        </a:lnSpc>
        <a:spcBef>
          <a:spcPts val="6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ctrTitle"/>
          </p:nvPr>
        </p:nvSpPr>
        <p:spPr>
          <a:prstGeom prst="rect">
            <a:avLst/>
          </a:prstGeom>
        </p:spPr>
        <p:txBody>
          <a:bodyPr>
            <a:normAutofit/>
          </a:bodyPr>
          <a:lstStyle>
            <a:lvl1pPr>
              <a:defRPr sz="3900"/>
            </a:lvl1pPr>
          </a:lstStyle>
          <a:p>
            <a:r>
              <a:rPr lang="en-US" sz="4400" b="1" dirty="0"/>
              <a:t>Fake News Detection</a:t>
            </a:r>
            <a:endParaRPr sz="4400" b="1" dirty="0"/>
          </a:p>
        </p:txBody>
      </p:sp>
      <p:sp>
        <p:nvSpPr>
          <p:cNvPr id="108" name="Subtitle 2"/>
          <p:cNvSpPr txBox="1">
            <a:spLocks noGrp="1"/>
          </p:cNvSpPr>
          <p:nvPr>
            <p:ph type="subTitle" sz="half" idx="1"/>
          </p:nvPr>
        </p:nvSpPr>
        <p:spPr>
          <a:prstGeom prst="rect">
            <a:avLst/>
          </a:prstGeom>
        </p:spPr>
        <p:txBody>
          <a:bodyPr/>
          <a:lstStyle/>
          <a:p>
            <a:r>
              <a:rPr lang="en-US" dirty="0" err="1"/>
              <a:t>Lanqing</a:t>
            </a:r>
            <a:r>
              <a:rPr lang="en-US" dirty="0"/>
              <a:t> Zhao</a:t>
            </a:r>
          </a:p>
          <a:p>
            <a:r>
              <a:rPr lang="en-US" dirty="0" err="1"/>
              <a:t>Zhiwei</a:t>
            </a:r>
            <a:r>
              <a:rPr lang="en-US" dirty="0"/>
              <a:t> Tan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5385-A4F7-662A-625F-58C218B48B28}"/>
              </a:ext>
            </a:extLst>
          </p:cNvPr>
          <p:cNvSpPr>
            <a:spLocks noGrp="1"/>
          </p:cNvSpPr>
          <p:nvPr>
            <p:ph type="title"/>
          </p:nvPr>
        </p:nvSpPr>
        <p:spPr/>
        <p:txBody>
          <a:bodyPr/>
          <a:lstStyle/>
          <a:p>
            <a:r>
              <a:rPr lang="en-US" dirty="0"/>
              <a:t>Word Cloud Linear SVM</a:t>
            </a:r>
          </a:p>
        </p:txBody>
      </p:sp>
      <p:sp>
        <p:nvSpPr>
          <p:cNvPr id="6" name="TextBox 5">
            <a:extLst>
              <a:ext uri="{FF2B5EF4-FFF2-40B4-BE49-F238E27FC236}">
                <a16:creationId xmlns:a16="http://schemas.microsoft.com/office/drawing/2014/main" id="{7F0AF530-F20F-2DF7-6FB5-3D65C4E5C89A}"/>
              </a:ext>
            </a:extLst>
          </p:cNvPr>
          <p:cNvSpPr txBox="1"/>
          <p:nvPr/>
        </p:nvSpPr>
        <p:spPr>
          <a:xfrm>
            <a:off x="659964" y="5981644"/>
            <a:ext cx="31267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real news entry</a:t>
            </a:r>
          </a:p>
          <a:p>
            <a:pPr marL="0" marR="0" indent="0" algn="l" defTabSz="9144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880D4F52-F35E-0214-986F-144F67FD2ED3}"/>
              </a:ext>
            </a:extLst>
          </p:cNvPr>
          <p:cNvSpPr txBox="1"/>
          <p:nvPr/>
        </p:nvSpPr>
        <p:spPr>
          <a:xfrm>
            <a:off x="5031549" y="5981644"/>
            <a:ext cx="31267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fake news entry</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8" name="Picture 7">
            <a:extLst>
              <a:ext uri="{FF2B5EF4-FFF2-40B4-BE49-F238E27FC236}">
                <a16:creationId xmlns:a16="http://schemas.microsoft.com/office/drawing/2014/main" id="{8F4358A1-04E7-689E-0379-F64B98D107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2" y="3820594"/>
            <a:ext cx="7772396" cy="1941378"/>
          </a:xfrm>
          <a:prstGeom prst="rect">
            <a:avLst/>
          </a:prstGeom>
        </p:spPr>
      </p:pic>
      <p:pic>
        <p:nvPicPr>
          <p:cNvPr id="10" name="Picture 9">
            <a:extLst>
              <a:ext uri="{FF2B5EF4-FFF2-40B4-BE49-F238E27FC236}">
                <a16:creationId xmlns:a16="http://schemas.microsoft.com/office/drawing/2014/main" id="{367062B4-266D-45C0-5652-41B36EA450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802" y="1521912"/>
            <a:ext cx="7772396" cy="1941378"/>
          </a:xfrm>
          <a:prstGeom prst="rect">
            <a:avLst/>
          </a:prstGeom>
        </p:spPr>
      </p:pic>
      <p:sp>
        <p:nvSpPr>
          <p:cNvPr id="11" name="TextBox 10">
            <a:extLst>
              <a:ext uri="{FF2B5EF4-FFF2-40B4-BE49-F238E27FC236}">
                <a16:creationId xmlns:a16="http://schemas.microsoft.com/office/drawing/2014/main" id="{E1E1EFBC-79C9-66E2-34C7-DE87D2AA7609}"/>
              </a:ext>
            </a:extLst>
          </p:cNvPr>
          <p:cNvSpPr txBox="1"/>
          <p:nvPr/>
        </p:nvSpPr>
        <p:spPr>
          <a:xfrm>
            <a:off x="4269354" y="3498236"/>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TFID</a:t>
            </a:r>
          </a:p>
        </p:txBody>
      </p:sp>
      <p:sp>
        <p:nvSpPr>
          <p:cNvPr id="12" name="TextBox 11">
            <a:extLst>
              <a:ext uri="{FF2B5EF4-FFF2-40B4-BE49-F238E27FC236}">
                <a16:creationId xmlns:a16="http://schemas.microsoft.com/office/drawing/2014/main" id="{59DA0DE1-DDE0-6BE2-EAE4-CFA519C53DB7}"/>
              </a:ext>
            </a:extLst>
          </p:cNvPr>
          <p:cNvSpPr txBox="1"/>
          <p:nvPr/>
        </p:nvSpPr>
        <p:spPr>
          <a:xfrm>
            <a:off x="4218058" y="1300074"/>
            <a:ext cx="70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Count</a:t>
            </a:r>
          </a:p>
        </p:txBody>
      </p:sp>
    </p:spTree>
    <p:extLst>
      <p:ext uri="{BB962C8B-B14F-4D97-AF65-F5344CB8AC3E}">
        <p14:creationId xmlns:p14="http://schemas.microsoft.com/office/powerpoint/2010/main" val="18135160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5385-A4F7-662A-625F-58C218B48B28}"/>
              </a:ext>
            </a:extLst>
          </p:cNvPr>
          <p:cNvSpPr>
            <a:spLocks noGrp="1"/>
          </p:cNvSpPr>
          <p:nvPr>
            <p:ph type="title"/>
          </p:nvPr>
        </p:nvSpPr>
        <p:spPr/>
        <p:txBody>
          <a:bodyPr/>
          <a:lstStyle/>
          <a:p>
            <a:r>
              <a:rPr lang="en-US" dirty="0"/>
              <a:t>Word Cloud SVM</a:t>
            </a:r>
          </a:p>
        </p:txBody>
      </p:sp>
      <p:sp>
        <p:nvSpPr>
          <p:cNvPr id="6" name="TextBox 5">
            <a:extLst>
              <a:ext uri="{FF2B5EF4-FFF2-40B4-BE49-F238E27FC236}">
                <a16:creationId xmlns:a16="http://schemas.microsoft.com/office/drawing/2014/main" id="{7F0AF530-F20F-2DF7-6FB5-3D65C4E5C89A}"/>
              </a:ext>
            </a:extLst>
          </p:cNvPr>
          <p:cNvSpPr txBox="1"/>
          <p:nvPr/>
        </p:nvSpPr>
        <p:spPr>
          <a:xfrm>
            <a:off x="659964" y="5981644"/>
            <a:ext cx="31267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real news entry</a:t>
            </a:r>
          </a:p>
          <a:p>
            <a:pPr marL="0" marR="0" indent="0" algn="l" defTabSz="9144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880D4F52-F35E-0214-986F-144F67FD2ED3}"/>
              </a:ext>
            </a:extLst>
          </p:cNvPr>
          <p:cNvSpPr txBox="1"/>
          <p:nvPr/>
        </p:nvSpPr>
        <p:spPr>
          <a:xfrm>
            <a:off x="5031549" y="5981644"/>
            <a:ext cx="31267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fake news entry</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8" name="Picture 7">
            <a:extLst>
              <a:ext uri="{FF2B5EF4-FFF2-40B4-BE49-F238E27FC236}">
                <a16:creationId xmlns:a16="http://schemas.microsoft.com/office/drawing/2014/main" id="{8F4358A1-04E7-689E-0379-F64B98D107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2" y="3820594"/>
            <a:ext cx="7772396" cy="1941377"/>
          </a:xfrm>
          <a:prstGeom prst="rect">
            <a:avLst/>
          </a:prstGeom>
        </p:spPr>
      </p:pic>
      <p:pic>
        <p:nvPicPr>
          <p:cNvPr id="10" name="Picture 9">
            <a:extLst>
              <a:ext uri="{FF2B5EF4-FFF2-40B4-BE49-F238E27FC236}">
                <a16:creationId xmlns:a16="http://schemas.microsoft.com/office/drawing/2014/main" id="{367062B4-266D-45C0-5652-41B36EA450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802" y="1521912"/>
            <a:ext cx="7772396" cy="1941377"/>
          </a:xfrm>
          <a:prstGeom prst="rect">
            <a:avLst/>
          </a:prstGeom>
        </p:spPr>
      </p:pic>
      <p:sp>
        <p:nvSpPr>
          <p:cNvPr id="11" name="TextBox 10">
            <a:extLst>
              <a:ext uri="{FF2B5EF4-FFF2-40B4-BE49-F238E27FC236}">
                <a16:creationId xmlns:a16="http://schemas.microsoft.com/office/drawing/2014/main" id="{E1E1EFBC-79C9-66E2-34C7-DE87D2AA7609}"/>
              </a:ext>
            </a:extLst>
          </p:cNvPr>
          <p:cNvSpPr txBox="1"/>
          <p:nvPr/>
        </p:nvSpPr>
        <p:spPr>
          <a:xfrm>
            <a:off x="4269354" y="3498236"/>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TFID</a:t>
            </a:r>
          </a:p>
        </p:txBody>
      </p:sp>
      <p:sp>
        <p:nvSpPr>
          <p:cNvPr id="12" name="TextBox 11">
            <a:extLst>
              <a:ext uri="{FF2B5EF4-FFF2-40B4-BE49-F238E27FC236}">
                <a16:creationId xmlns:a16="http://schemas.microsoft.com/office/drawing/2014/main" id="{59DA0DE1-DDE0-6BE2-EAE4-CFA519C53DB7}"/>
              </a:ext>
            </a:extLst>
          </p:cNvPr>
          <p:cNvSpPr txBox="1"/>
          <p:nvPr/>
        </p:nvSpPr>
        <p:spPr>
          <a:xfrm>
            <a:off x="4218058" y="1300074"/>
            <a:ext cx="70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Count</a:t>
            </a:r>
          </a:p>
        </p:txBody>
      </p:sp>
    </p:spTree>
    <p:extLst>
      <p:ext uri="{BB962C8B-B14F-4D97-AF65-F5344CB8AC3E}">
        <p14:creationId xmlns:p14="http://schemas.microsoft.com/office/powerpoint/2010/main" val="307327725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title"/>
          </p:nvPr>
        </p:nvSpPr>
        <p:spPr>
          <a:prstGeom prst="rect">
            <a:avLst/>
          </a:prstGeom>
        </p:spPr>
        <p:txBody>
          <a:bodyPr/>
          <a:lstStyle/>
          <a:p>
            <a:pPr lvl="2"/>
            <a:r>
              <a:t>Data Acquisition</a:t>
            </a:r>
          </a:p>
        </p:txBody>
      </p:sp>
      <p:sp>
        <p:nvSpPr>
          <p:cNvPr id="149" name="Data was acquired from the following warehouses and tables:…"/>
          <p:cNvSpPr txBox="1"/>
          <p:nvPr/>
        </p:nvSpPr>
        <p:spPr>
          <a:xfrm>
            <a:off x="457200" y="1371600"/>
            <a:ext cx="8229600" cy="240065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Data was acquired from the following warehouses and tables:</a:t>
            </a:r>
          </a:p>
          <a:p>
            <a:pPr marL="180473" indent="-180473">
              <a:buSzPct val="100000"/>
              <a:buChar char="•"/>
            </a:pPr>
            <a:endParaRPr lang="en-US" dirty="0"/>
          </a:p>
          <a:p>
            <a:pPr marL="180473" indent="-180473">
              <a:buSzPct val="100000"/>
              <a:buChar char="•"/>
            </a:pPr>
            <a:r>
              <a:rPr dirty="0"/>
              <a:t>GitHub</a:t>
            </a:r>
          </a:p>
          <a:p>
            <a:pPr marL="561473" lvl="1" indent="-180473">
              <a:buSzPct val="100000"/>
              <a:buChar char="•"/>
            </a:pPr>
            <a:r>
              <a:rPr lang="en-US" sz="1200" dirty="0"/>
              <a:t>https://</a:t>
            </a:r>
            <a:r>
              <a:rPr lang="en-US" sz="1200" dirty="0" err="1"/>
              <a:t>github.com</a:t>
            </a:r>
            <a:r>
              <a:rPr lang="en-US" sz="1200" dirty="0"/>
              <a:t>/</a:t>
            </a:r>
            <a:r>
              <a:rPr lang="en-US" sz="1200" dirty="0" err="1"/>
              <a:t>emmanueliarussi</a:t>
            </a:r>
            <a:r>
              <a:rPr lang="en-US" sz="1200" dirty="0"/>
              <a:t>/</a:t>
            </a:r>
            <a:r>
              <a:rPr lang="en-US" sz="1200" dirty="0" err="1"/>
              <a:t>DataScienceCapstone</a:t>
            </a:r>
            <a:r>
              <a:rPr lang="en-US" sz="1200" dirty="0"/>
              <a:t>/tree/master/3_MidtermProjects/</a:t>
            </a:r>
            <a:r>
              <a:rPr lang="en-US" sz="1200" dirty="0" err="1"/>
              <a:t>ProjectFN</a:t>
            </a:r>
            <a:endParaRPr sz="1200" dirty="0"/>
          </a:p>
          <a:p>
            <a:pPr marL="180473" indent="-180473">
              <a:buSzPct val="100000"/>
              <a:buChar char="•"/>
            </a:pPr>
            <a:endParaRPr lang="en-US" dirty="0"/>
          </a:p>
          <a:p>
            <a:pPr marL="180473" indent="-180473">
              <a:buSzPct val="100000"/>
              <a:buChar char="•"/>
            </a:pPr>
            <a:endParaRPr lang="en-US" dirty="0"/>
          </a:p>
          <a:p>
            <a:pPr marL="180473" indent="-180473">
              <a:buSzPct val="100000"/>
              <a:buChar char="•"/>
            </a:pPr>
            <a:r>
              <a:rPr lang="en-US" dirty="0"/>
              <a:t>Kaggle</a:t>
            </a:r>
          </a:p>
          <a:p>
            <a:pPr marL="561473" lvl="1" indent="-180473">
              <a:buSzPct val="100000"/>
              <a:buChar char="•"/>
            </a:pPr>
            <a:r>
              <a:rPr lang="en-US" dirty="0"/>
              <a:t>Kaggle</a:t>
            </a:r>
          </a:p>
          <a:p>
            <a:pPr marL="942473" lvl="2" indent="-180473">
              <a:buSzPct val="100000"/>
              <a:buChar char="•"/>
            </a:pPr>
            <a:r>
              <a:rPr lang="en-US" sz="1200" dirty="0"/>
              <a:t>https://</a:t>
            </a:r>
            <a:r>
              <a:rPr lang="en-US" sz="1200" dirty="0" err="1"/>
              <a:t>www.kaggle.com</a:t>
            </a:r>
            <a:r>
              <a:rPr lang="en-US" sz="1200" dirty="0"/>
              <a:t>/datasets/</a:t>
            </a:r>
            <a:r>
              <a:rPr lang="en-US" sz="1200" dirty="0" err="1"/>
              <a:t>clmentbisaillon</a:t>
            </a:r>
            <a:r>
              <a:rPr lang="en-US" sz="1200" dirty="0"/>
              <a:t>/fake-and-real-news-dataset</a:t>
            </a:r>
            <a:endParaRPr sz="12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title"/>
          </p:nvPr>
        </p:nvSpPr>
        <p:spPr>
          <a:prstGeom prst="rect">
            <a:avLst/>
          </a:prstGeom>
        </p:spPr>
        <p:txBody>
          <a:bodyPr/>
          <a:lstStyle/>
          <a:p>
            <a:pPr lvl="2"/>
            <a:r>
              <a:t>Data Preparation</a:t>
            </a:r>
          </a:p>
        </p:txBody>
      </p:sp>
      <p:sp>
        <p:nvSpPr>
          <p:cNvPr id="156" name="Data was assessed and prepared with the following criteria:…"/>
          <p:cNvSpPr txBox="1"/>
          <p:nvPr/>
        </p:nvSpPr>
        <p:spPr>
          <a:xfrm>
            <a:off x="457200" y="1625600"/>
            <a:ext cx="8229600" cy="42473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Data was assessed and prepared with the following criteria:</a:t>
            </a:r>
          </a:p>
          <a:p>
            <a:pPr marL="180473" indent="-180473">
              <a:buSzPct val="100000"/>
              <a:buChar char="•"/>
            </a:pPr>
            <a:r>
              <a:rPr dirty="0"/>
              <a:t>Identification and removal of missing values</a:t>
            </a:r>
          </a:p>
          <a:p>
            <a:pPr marL="561473" lvl="1" indent="-180473">
              <a:buSzPct val="100000"/>
              <a:buChar char="•"/>
            </a:pPr>
            <a:r>
              <a:rPr lang="en-US" dirty="0"/>
              <a:t>Drop 'title’, ’subject’, 'date’</a:t>
            </a:r>
          </a:p>
          <a:p>
            <a:pPr marL="561473" lvl="1" indent="-180473">
              <a:buSzPct val="100000"/>
              <a:buChar char="•"/>
            </a:pPr>
            <a:r>
              <a:rPr lang="en-US" dirty="0"/>
              <a:t>Drop nan</a:t>
            </a:r>
            <a:endParaRPr dirty="0"/>
          </a:p>
          <a:p>
            <a:pPr marL="180473" indent="-180473">
              <a:buSzPct val="100000"/>
              <a:buChar char="•"/>
            </a:pPr>
            <a:r>
              <a:rPr lang="en-US" dirty="0"/>
              <a:t>Reshuffle the data </a:t>
            </a:r>
          </a:p>
          <a:p>
            <a:pPr marL="180473" indent="-180473">
              <a:buSzPct val="100000"/>
              <a:buChar char="•"/>
            </a:pPr>
            <a:endParaRPr dirty="0"/>
          </a:p>
          <a:p>
            <a:pPr marL="180473" indent="-180473">
              <a:buSzPct val="100000"/>
              <a:buChar char="•"/>
            </a:pPr>
            <a:r>
              <a:rPr dirty="0"/>
              <a:t>Transformations</a:t>
            </a:r>
          </a:p>
          <a:p>
            <a:pPr marL="561473" lvl="1" indent="-180473">
              <a:buSzPct val="100000"/>
              <a:buChar char="•"/>
            </a:pPr>
            <a:r>
              <a:rPr lang="en-US" dirty="0"/>
              <a:t>Remove links, non-alphanumeric characters, normalize case</a:t>
            </a:r>
            <a:endParaRPr dirty="0"/>
          </a:p>
          <a:p>
            <a:pPr marL="561473" lvl="1" indent="-180473">
              <a:buSzPct val="100000"/>
              <a:buChar char="•"/>
            </a:pPr>
            <a:r>
              <a:rPr lang="en-US" dirty="0"/>
              <a:t>Lemmatization </a:t>
            </a:r>
            <a:endParaRPr dirty="0"/>
          </a:p>
          <a:p>
            <a:pPr marL="561473" lvl="1" indent="-180473">
              <a:buSzPct val="100000"/>
              <a:buChar char="•"/>
            </a:pPr>
            <a:r>
              <a:rPr lang="en-US" dirty="0" err="1"/>
              <a:t>CountVectorizer</a:t>
            </a:r>
            <a:r>
              <a:rPr lang="en-US" dirty="0"/>
              <a:t> Vectorization </a:t>
            </a:r>
          </a:p>
          <a:p>
            <a:pPr marL="561473" lvl="1" indent="-180473">
              <a:buSzPct val="100000"/>
              <a:buChar char="•"/>
            </a:pPr>
            <a:r>
              <a:rPr lang="en-US" dirty="0" err="1"/>
              <a:t>TfidfVectorizer</a:t>
            </a:r>
            <a:r>
              <a:rPr lang="en-US" dirty="0"/>
              <a:t> Vectorization</a:t>
            </a:r>
            <a:endParaRPr dirty="0"/>
          </a:p>
          <a:p>
            <a:pPr>
              <a:buSzPct val="100000"/>
            </a:pPr>
            <a:endParaRPr dirty="0"/>
          </a:p>
          <a:p>
            <a:pPr marL="180473" indent="-180473">
              <a:buSzPct val="100000"/>
              <a:buChar char="•"/>
            </a:pPr>
            <a:r>
              <a:rPr dirty="0"/>
              <a:t>Partitioning</a:t>
            </a:r>
          </a:p>
          <a:p>
            <a:pPr marL="561473" lvl="1" indent="-180473">
              <a:buSzPct val="100000"/>
              <a:buChar char="•"/>
            </a:pPr>
            <a:r>
              <a:rPr dirty="0"/>
              <a:t>Train</a:t>
            </a:r>
            <a:r>
              <a:rPr lang="en-US" dirty="0"/>
              <a:t> </a:t>
            </a:r>
            <a:r>
              <a:rPr dirty="0"/>
              <a:t>Test splits</a:t>
            </a:r>
          </a:p>
          <a:p>
            <a:pPr marL="180473" indent="-180473">
              <a:buSzPct val="100000"/>
              <a:buChar char="•"/>
            </a:pP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DCE3B-16F5-FEA0-24AA-79889A912205}"/>
              </a:ext>
            </a:extLst>
          </p:cNvPr>
          <p:cNvSpPr>
            <a:spLocks noGrp="1"/>
          </p:cNvSpPr>
          <p:nvPr>
            <p:ph type="title"/>
          </p:nvPr>
        </p:nvSpPr>
        <p:spPr/>
        <p:txBody>
          <a:bodyPr/>
          <a:lstStyle/>
          <a:p>
            <a:r>
              <a:rPr lang="en-US" dirty="0"/>
              <a:t>Count Vectorizer</a:t>
            </a:r>
          </a:p>
        </p:txBody>
      </p:sp>
      <p:sp>
        <p:nvSpPr>
          <p:cNvPr id="3" name="Text Placeholder 2">
            <a:extLst>
              <a:ext uri="{FF2B5EF4-FFF2-40B4-BE49-F238E27FC236}">
                <a16:creationId xmlns:a16="http://schemas.microsoft.com/office/drawing/2014/main" id="{AAF67BFB-FE1F-D9DB-7D37-41D01C1CAE04}"/>
              </a:ext>
            </a:extLst>
          </p:cNvPr>
          <p:cNvSpPr>
            <a:spLocks noGrp="1"/>
          </p:cNvSpPr>
          <p:nvPr>
            <p:ph type="body" idx="1"/>
          </p:nvPr>
        </p:nvSpPr>
        <p:spPr/>
        <p:txBody>
          <a:bodyPr>
            <a:normAutofit fontScale="70000" lnSpcReduction="20000"/>
          </a:bodyPr>
          <a:lstStyle/>
          <a:p>
            <a:pPr>
              <a:lnSpc>
                <a:spcPct val="170000"/>
              </a:lnSpc>
            </a:pPr>
            <a:r>
              <a:rPr lang="en-US" dirty="0"/>
              <a:t>The Count Vectorizer is a text vectorization technique that converts a collection of text documents into a matrix of token counts.</a:t>
            </a:r>
          </a:p>
          <a:p>
            <a:pPr>
              <a:lnSpc>
                <a:spcPct val="170000"/>
              </a:lnSpc>
            </a:pPr>
            <a:r>
              <a:rPr lang="en-US" dirty="0"/>
              <a:t>It creates a vocabulary of all unique words in the corpus.</a:t>
            </a:r>
          </a:p>
          <a:p>
            <a:pPr>
              <a:lnSpc>
                <a:spcPct val="170000"/>
              </a:lnSpc>
            </a:pPr>
            <a:r>
              <a:rPr lang="en-US" dirty="0"/>
              <a:t>Each document is then represented as a vector where each element represents the count of a word in that document.</a:t>
            </a:r>
          </a:p>
          <a:p>
            <a:pPr>
              <a:lnSpc>
                <a:spcPct val="170000"/>
              </a:lnSpc>
            </a:pPr>
            <a:r>
              <a:rPr lang="en-US" dirty="0"/>
              <a:t>It's useful when the frequency of words is an important feature for the model.</a:t>
            </a:r>
          </a:p>
        </p:txBody>
      </p:sp>
    </p:spTree>
    <p:extLst>
      <p:ext uri="{BB962C8B-B14F-4D97-AF65-F5344CB8AC3E}">
        <p14:creationId xmlns:p14="http://schemas.microsoft.com/office/powerpoint/2010/main" val="6977098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DCE3B-16F5-FEA0-24AA-79889A912205}"/>
              </a:ext>
            </a:extLst>
          </p:cNvPr>
          <p:cNvSpPr>
            <a:spLocks noGrp="1"/>
          </p:cNvSpPr>
          <p:nvPr>
            <p:ph type="title"/>
          </p:nvPr>
        </p:nvSpPr>
        <p:spPr/>
        <p:txBody>
          <a:bodyPr/>
          <a:lstStyle/>
          <a:p>
            <a:r>
              <a:rPr lang="en-US" dirty="0"/>
              <a:t>TF-IDF Vectorizer</a:t>
            </a:r>
          </a:p>
        </p:txBody>
      </p:sp>
      <p:sp>
        <p:nvSpPr>
          <p:cNvPr id="3" name="Text Placeholder 2">
            <a:extLst>
              <a:ext uri="{FF2B5EF4-FFF2-40B4-BE49-F238E27FC236}">
                <a16:creationId xmlns:a16="http://schemas.microsoft.com/office/drawing/2014/main" id="{AAF67BFB-FE1F-D9DB-7D37-41D01C1CAE04}"/>
              </a:ext>
            </a:extLst>
          </p:cNvPr>
          <p:cNvSpPr>
            <a:spLocks noGrp="1"/>
          </p:cNvSpPr>
          <p:nvPr>
            <p:ph type="body" idx="1"/>
          </p:nvPr>
        </p:nvSpPr>
        <p:spPr/>
        <p:txBody>
          <a:bodyPr>
            <a:normAutofit fontScale="55000" lnSpcReduction="20000"/>
          </a:bodyPr>
          <a:lstStyle/>
          <a:p>
            <a:pPr>
              <a:lnSpc>
                <a:spcPct val="170000"/>
              </a:lnSpc>
            </a:pPr>
            <a:r>
              <a:rPr lang="en-US" b="1" dirty="0"/>
              <a:t>The TF-IDF (Term Frequency-Inverse Document Frequency) Vectorizer transforms text documents into vectors based on the importance of each word in the document and across all documents in the corpus.</a:t>
            </a:r>
          </a:p>
          <a:p>
            <a:pPr>
              <a:lnSpc>
                <a:spcPct val="170000"/>
              </a:lnSpc>
            </a:pPr>
            <a:r>
              <a:rPr lang="en-US" b="1" dirty="0"/>
              <a:t>TF: Measures the frequency of a term in a document.</a:t>
            </a:r>
          </a:p>
          <a:p>
            <a:pPr>
              <a:lnSpc>
                <a:spcPct val="170000"/>
              </a:lnSpc>
            </a:pPr>
            <a:r>
              <a:rPr lang="en-US" b="1" dirty="0"/>
              <a:t>IDF: Measures how important a term is in the entire corpus. It is calculated as the logarithm of the total number of documents divided by the number of documents containing the term.</a:t>
            </a:r>
          </a:p>
          <a:p>
            <a:pPr>
              <a:lnSpc>
                <a:spcPct val="170000"/>
              </a:lnSpc>
            </a:pPr>
            <a:r>
              <a:rPr lang="en-US" b="1" dirty="0"/>
              <a:t>The TF-IDF score for a term is the product of its TF and IDF scores.</a:t>
            </a:r>
            <a:endParaRPr lang="en-US" dirty="0"/>
          </a:p>
        </p:txBody>
      </p:sp>
    </p:spTree>
    <p:extLst>
      <p:ext uri="{BB962C8B-B14F-4D97-AF65-F5344CB8AC3E}">
        <p14:creationId xmlns:p14="http://schemas.microsoft.com/office/powerpoint/2010/main" val="28446076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prstGeom prst="rect">
            <a:avLst/>
          </a:prstGeom>
        </p:spPr>
        <p:txBody>
          <a:bodyPr/>
          <a:lstStyle/>
          <a:p>
            <a:pPr lvl="2"/>
            <a:r>
              <a:t>Model Selection</a:t>
            </a:r>
          </a:p>
        </p:txBody>
      </p:sp>
      <p:sp>
        <p:nvSpPr>
          <p:cNvPr id="159" name="Data requirements allowed the following algorithms to be considered:…"/>
          <p:cNvSpPr txBox="1"/>
          <p:nvPr/>
        </p:nvSpPr>
        <p:spPr>
          <a:xfrm>
            <a:off x="457200" y="1371600"/>
            <a:ext cx="8229600" cy="17543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Data requirements allowed the following algorithms to be considered:</a:t>
            </a:r>
          </a:p>
          <a:p>
            <a:pPr marL="180473" indent="-180473">
              <a:buSzPct val="100000"/>
              <a:buChar char="•"/>
            </a:pPr>
            <a:r>
              <a:rPr lang="en-US" dirty="0"/>
              <a:t>Naive Bayes  </a:t>
            </a:r>
          </a:p>
          <a:p>
            <a:pPr marL="180473" indent="-180473">
              <a:buSzPct val="100000"/>
              <a:buChar char="•"/>
            </a:pPr>
            <a:r>
              <a:rPr lang="en-US" dirty="0"/>
              <a:t>Logistic Regression  </a:t>
            </a:r>
          </a:p>
          <a:p>
            <a:pPr marL="180473" indent="-180473">
              <a:buSzPct val="100000"/>
              <a:buChar char="•"/>
            </a:pPr>
            <a:r>
              <a:rPr lang="en-US" dirty="0"/>
              <a:t>Support Vector Machine (SVM)  </a:t>
            </a:r>
          </a:p>
          <a:p>
            <a:pPr marL="180473" indent="-180473">
              <a:buSzPct val="100000"/>
              <a:buChar char="•"/>
            </a:pPr>
            <a:r>
              <a:rPr lang="en-US" dirty="0"/>
              <a:t>K-Nearest Neighbor (KNN)  </a:t>
            </a:r>
          </a:p>
          <a:p>
            <a:pPr marL="180473" indent="-180473">
              <a:buSzPct val="100000"/>
              <a:buChar char="•"/>
            </a:pPr>
            <a:r>
              <a:rPr lang="en-US" dirty="0"/>
              <a:t>Random Forest</a:t>
            </a:r>
            <a:endParaRPr dirty="0"/>
          </a:p>
        </p:txBody>
      </p:sp>
      <p:graphicFrame>
        <p:nvGraphicFramePr>
          <p:cNvPr id="12" name="Object 11">
            <a:extLst>
              <a:ext uri="{FF2B5EF4-FFF2-40B4-BE49-F238E27FC236}">
                <a16:creationId xmlns:a16="http://schemas.microsoft.com/office/drawing/2014/main" id="{D39B9410-A3CF-8B06-EB05-876901E319CA}"/>
              </a:ext>
            </a:extLst>
          </p:cNvPr>
          <p:cNvGraphicFramePr>
            <a:graphicFrameLocks noChangeAspect="1"/>
          </p:cNvGraphicFramePr>
          <p:nvPr>
            <p:extLst>
              <p:ext uri="{D42A27DB-BD31-4B8C-83A1-F6EECF244321}">
                <p14:modId xmlns:p14="http://schemas.microsoft.com/office/powerpoint/2010/main" val="1531445514"/>
              </p:ext>
            </p:extLst>
          </p:nvPr>
        </p:nvGraphicFramePr>
        <p:xfrm>
          <a:off x="1191006" y="3213833"/>
          <a:ext cx="6761988" cy="3519739"/>
        </p:xfrm>
        <a:graphic>
          <a:graphicData uri="http://schemas.openxmlformats.org/presentationml/2006/ole">
            <mc:AlternateContent xmlns:mc="http://schemas.openxmlformats.org/markup-compatibility/2006">
              <mc:Choice xmlns:v="urn:schemas-microsoft-com:vml" Requires="v">
                <p:oleObj name="Worksheet" r:id="rId2" imgW="5880100" imgH="3060700" progId="Excel.Sheet.12">
                  <p:embed/>
                </p:oleObj>
              </mc:Choice>
              <mc:Fallback>
                <p:oleObj name="Worksheet" r:id="rId2" imgW="5880100" imgH="3060700" progId="Excel.Sheet.12">
                  <p:embed/>
                  <p:pic>
                    <p:nvPicPr>
                      <p:cNvPr id="0" name=""/>
                      <p:cNvPicPr/>
                      <p:nvPr/>
                    </p:nvPicPr>
                    <p:blipFill>
                      <a:blip r:embed="rId3"/>
                      <a:stretch>
                        <a:fillRect/>
                      </a:stretch>
                    </p:blipFill>
                    <p:spPr>
                      <a:xfrm>
                        <a:off x="1191006" y="3213833"/>
                        <a:ext cx="6761988" cy="3519739"/>
                      </a:xfrm>
                      <a:prstGeom prst="rect">
                        <a:avLst/>
                      </a:prstGeom>
                    </p:spPr>
                  </p:pic>
                </p:oleObj>
              </mc:Fallback>
            </mc:AlternateContent>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prstGeom prst="rect">
            <a:avLst/>
          </a:prstGeom>
        </p:spPr>
        <p:txBody>
          <a:bodyPr/>
          <a:lstStyle/>
          <a:p>
            <a:pPr lvl="2"/>
            <a:r>
              <a:t>Model Selection</a:t>
            </a:r>
          </a:p>
        </p:txBody>
      </p:sp>
      <p:sp>
        <p:nvSpPr>
          <p:cNvPr id="163" name="The optimal tuning was found for each of the above algorithms using an exhaustive grid search resulting in the calculated evaluation metrics:"/>
          <p:cNvSpPr txBox="1"/>
          <p:nvPr/>
        </p:nvSpPr>
        <p:spPr>
          <a:xfrm>
            <a:off x="457200" y="1371600"/>
            <a:ext cx="8229600"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The optimal tuning was found for each of the above algorithms using an exhaustive grid search resulting in the calculated evaluation metrics:</a:t>
            </a:r>
          </a:p>
        </p:txBody>
      </p:sp>
      <p:graphicFrame>
        <p:nvGraphicFramePr>
          <p:cNvPr id="2" name="Object 1">
            <a:extLst>
              <a:ext uri="{FF2B5EF4-FFF2-40B4-BE49-F238E27FC236}">
                <a16:creationId xmlns:a16="http://schemas.microsoft.com/office/drawing/2014/main" id="{573792CD-0901-8BBA-3DF1-37FB2914C950}"/>
              </a:ext>
            </a:extLst>
          </p:cNvPr>
          <p:cNvGraphicFramePr>
            <a:graphicFrameLocks noChangeAspect="1"/>
          </p:cNvGraphicFramePr>
          <p:nvPr>
            <p:extLst>
              <p:ext uri="{D42A27DB-BD31-4B8C-83A1-F6EECF244321}">
                <p14:modId xmlns:p14="http://schemas.microsoft.com/office/powerpoint/2010/main" val="1153059469"/>
              </p:ext>
            </p:extLst>
          </p:nvPr>
        </p:nvGraphicFramePr>
        <p:xfrm>
          <a:off x="1722431" y="2514600"/>
          <a:ext cx="5699137" cy="3594554"/>
        </p:xfrm>
        <a:graphic>
          <a:graphicData uri="http://schemas.openxmlformats.org/presentationml/2006/ole">
            <mc:AlternateContent xmlns:mc="http://schemas.openxmlformats.org/markup-compatibility/2006">
              <mc:Choice xmlns:v="urn:schemas-microsoft-com:vml" Requires="v">
                <p:oleObj name="Worksheet" r:id="rId2" imgW="3886200" imgH="2451100" progId="Excel.Sheet.12">
                  <p:embed/>
                </p:oleObj>
              </mc:Choice>
              <mc:Fallback>
                <p:oleObj name="Worksheet" r:id="rId2" imgW="3886200" imgH="2451100" progId="Excel.Sheet.12">
                  <p:embed/>
                  <p:pic>
                    <p:nvPicPr>
                      <p:cNvPr id="0" name=""/>
                      <p:cNvPicPr/>
                      <p:nvPr/>
                    </p:nvPicPr>
                    <p:blipFill>
                      <a:blip r:embed="rId3"/>
                      <a:stretch>
                        <a:fillRect/>
                      </a:stretch>
                    </p:blipFill>
                    <p:spPr>
                      <a:xfrm>
                        <a:off x="1722431" y="2514600"/>
                        <a:ext cx="5699137" cy="3594554"/>
                      </a:xfrm>
                      <a:prstGeom prst="rect">
                        <a:avLst/>
                      </a:prstGeom>
                    </p:spPr>
                  </p:pic>
                </p:oleObj>
              </mc:Fallback>
            </mc:AlternateContent>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prstGeom prst="rect">
            <a:avLst/>
          </a:prstGeom>
        </p:spPr>
        <p:txBody>
          <a:bodyPr/>
          <a:lstStyle/>
          <a:p>
            <a:pPr lvl="2"/>
            <a:r>
              <a:t>Model Selection</a:t>
            </a:r>
          </a:p>
        </p:txBody>
      </p:sp>
      <p:sp>
        <p:nvSpPr>
          <p:cNvPr id="163" name="The optimal tuning was found for each of the above algorithms using an exhaustive grid search resulting in the calculated evaluation metrics:"/>
          <p:cNvSpPr txBox="1"/>
          <p:nvPr/>
        </p:nvSpPr>
        <p:spPr>
          <a:xfrm>
            <a:off x="457200" y="1371600"/>
            <a:ext cx="8229600" cy="6173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rPr dirty="0"/>
              <a:t>The optimal tuning was found for each of the above algorithms using an exhaustive grid search resulting in the calculated evaluation metrics:</a:t>
            </a:r>
          </a:p>
        </p:txBody>
      </p:sp>
      <p:graphicFrame>
        <p:nvGraphicFramePr>
          <p:cNvPr id="5" name="Object 4">
            <a:extLst>
              <a:ext uri="{FF2B5EF4-FFF2-40B4-BE49-F238E27FC236}">
                <a16:creationId xmlns:a16="http://schemas.microsoft.com/office/drawing/2014/main" id="{EF2E3A8B-0909-BCCF-9412-EE661F2EB100}"/>
              </a:ext>
            </a:extLst>
          </p:cNvPr>
          <p:cNvGraphicFramePr>
            <a:graphicFrameLocks noChangeAspect="1"/>
          </p:cNvGraphicFramePr>
          <p:nvPr>
            <p:extLst>
              <p:ext uri="{D42A27DB-BD31-4B8C-83A1-F6EECF244321}">
                <p14:modId xmlns:p14="http://schemas.microsoft.com/office/powerpoint/2010/main" val="1244236199"/>
              </p:ext>
            </p:extLst>
          </p:nvPr>
        </p:nvGraphicFramePr>
        <p:xfrm>
          <a:off x="1722431" y="2514600"/>
          <a:ext cx="5699137" cy="3594554"/>
        </p:xfrm>
        <a:graphic>
          <a:graphicData uri="http://schemas.openxmlformats.org/presentationml/2006/ole">
            <mc:AlternateContent xmlns:mc="http://schemas.openxmlformats.org/markup-compatibility/2006">
              <mc:Choice xmlns:v="urn:schemas-microsoft-com:vml" Requires="v">
                <p:oleObj name="Worksheet" r:id="rId2" imgW="3886200" imgH="2451100" progId="Excel.Sheet.12">
                  <p:embed/>
                </p:oleObj>
              </mc:Choice>
              <mc:Fallback>
                <p:oleObj name="Worksheet" r:id="rId2" imgW="3886200" imgH="2451100" progId="Excel.Sheet.12">
                  <p:embed/>
                  <p:pic>
                    <p:nvPicPr>
                      <p:cNvPr id="3" name="Object 2">
                        <a:extLst>
                          <a:ext uri="{FF2B5EF4-FFF2-40B4-BE49-F238E27FC236}">
                            <a16:creationId xmlns:a16="http://schemas.microsoft.com/office/drawing/2014/main" id="{0CEBD821-B741-E38F-8B2D-9D840E5ADCF3}"/>
                          </a:ext>
                        </a:extLst>
                      </p:cNvPr>
                      <p:cNvPicPr/>
                      <p:nvPr/>
                    </p:nvPicPr>
                    <p:blipFill>
                      <a:blip r:embed="rId3"/>
                      <a:stretch>
                        <a:fillRect/>
                      </a:stretch>
                    </p:blipFill>
                    <p:spPr>
                      <a:xfrm>
                        <a:off x="1722431" y="2514600"/>
                        <a:ext cx="5699137" cy="3594554"/>
                      </a:xfrm>
                      <a:prstGeom prst="rect">
                        <a:avLst/>
                      </a:prstGeom>
                    </p:spPr>
                  </p:pic>
                </p:oleObj>
              </mc:Fallback>
            </mc:AlternateContent>
          </a:graphicData>
        </a:graphic>
      </p:graphicFrame>
    </p:spTree>
    <p:extLst>
      <p:ext uri="{BB962C8B-B14F-4D97-AF65-F5344CB8AC3E}">
        <p14:creationId xmlns:p14="http://schemas.microsoft.com/office/powerpoint/2010/main" val="28818514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18743"/>
            <a:ext cx="9143997" cy="4529270"/>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Support Vector Machine (SVM) Linear count vectorizer</a:t>
            </a:r>
          </a:p>
        </p:txBody>
      </p:sp>
    </p:spTree>
    <p:extLst>
      <p:ext uri="{BB962C8B-B14F-4D97-AF65-F5344CB8AC3E}">
        <p14:creationId xmlns:p14="http://schemas.microsoft.com/office/powerpoint/2010/main" val="42842555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p>
            <a:pPr lvl="2"/>
            <a:r>
              <a:rPr lang="en-US" dirty="0"/>
              <a:t>Executive Summary</a:t>
            </a:r>
            <a:endParaRPr dirty="0"/>
          </a:p>
        </p:txBody>
      </p:sp>
      <p:sp>
        <p:nvSpPr>
          <p:cNvPr id="5" name="TextBox 4">
            <a:extLst>
              <a:ext uri="{FF2B5EF4-FFF2-40B4-BE49-F238E27FC236}">
                <a16:creationId xmlns:a16="http://schemas.microsoft.com/office/drawing/2014/main" id="{EC631294-A813-2CCB-D3F0-0034E347E10A}"/>
              </a:ext>
            </a:extLst>
          </p:cNvPr>
          <p:cNvSpPr txBox="1"/>
          <p:nvPr/>
        </p:nvSpPr>
        <p:spPr>
          <a:xfrm>
            <a:off x="457201" y="1557311"/>
            <a:ext cx="8229600" cy="48628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Objective develop an algorithm capable of determining whether a news article is fake or real. Trained on 44,898 entries with 121,107 features. Best model determined to be linear support vector machines</a:t>
            </a:r>
          </a:p>
          <a:p>
            <a:endParaRPr lang="en-US" dirty="0"/>
          </a:p>
          <a:p>
            <a:r>
              <a:rPr lang="en-US" b="1" dirty="0" err="1"/>
              <a:t>LinearSVC</a:t>
            </a:r>
            <a:r>
              <a:rPr lang="en-US" b="1" dirty="0"/>
              <a:t>:</a:t>
            </a:r>
          </a:p>
          <a:p>
            <a:r>
              <a:rPr lang="en-US" sz="1100" i="1" dirty="0"/>
              <a:t>True Negative (TN), True Positive (TP), </a:t>
            </a:r>
          </a:p>
          <a:p>
            <a:r>
              <a:rPr lang="en-US" sz="1100" i="1" dirty="0"/>
              <a:t>False Negative (FN), False Positive (FP)</a:t>
            </a:r>
            <a:endParaRPr lang="en-US" b="1" dirty="0"/>
          </a:p>
          <a:p>
            <a:r>
              <a:rPr lang="en-US" b="1" dirty="0"/>
              <a:t>Accuracy (TN + TP) / (TN + FN +TP +FP) : </a:t>
            </a:r>
          </a:p>
          <a:p>
            <a:r>
              <a:rPr lang="en-US" dirty="0"/>
              <a:t>98.750% </a:t>
            </a:r>
          </a:p>
          <a:p>
            <a:endParaRPr lang="en-US" dirty="0"/>
          </a:p>
          <a:p>
            <a:r>
              <a:rPr lang="en-US" b="1" dirty="0"/>
              <a:t>Precision TP / (TP +FP) : </a:t>
            </a:r>
          </a:p>
          <a:p>
            <a:r>
              <a:rPr lang="en-US" dirty="0"/>
              <a:t>Fake News: 99.36% True News: 98.753%</a:t>
            </a:r>
          </a:p>
          <a:p>
            <a:endParaRPr lang="en-US" dirty="0"/>
          </a:p>
          <a:p>
            <a:r>
              <a:rPr lang="en-US" b="1" dirty="0"/>
              <a:t>Recall TP / (TP + FN): </a:t>
            </a:r>
          </a:p>
          <a:p>
            <a:r>
              <a:rPr lang="en-US" dirty="0"/>
              <a:t>Fake News: 99.23% True News: 98.742%</a:t>
            </a:r>
          </a:p>
          <a:p>
            <a:endParaRPr lang="en-US" dirty="0"/>
          </a:p>
          <a:p>
            <a:r>
              <a:rPr lang="en-US" b="1" dirty="0"/>
              <a:t>F1 Score 2*((Precision * Recall) / (Precision + Recall)):</a:t>
            </a:r>
          </a:p>
          <a:p>
            <a:r>
              <a:rPr lang="en-US" dirty="0"/>
              <a:t>98.748%</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18743"/>
            <a:ext cx="9143997" cy="4529269"/>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Support Vector Machine (SVM) Linear TFIDF vectorizer</a:t>
            </a:r>
          </a:p>
        </p:txBody>
      </p:sp>
    </p:spTree>
    <p:extLst>
      <p:ext uri="{BB962C8B-B14F-4D97-AF65-F5344CB8AC3E}">
        <p14:creationId xmlns:p14="http://schemas.microsoft.com/office/powerpoint/2010/main" val="21713949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18743"/>
            <a:ext cx="9143997" cy="4529269"/>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SVM count vectorizer </a:t>
            </a:r>
          </a:p>
        </p:txBody>
      </p:sp>
    </p:spTree>
    <p:extLst>
      <p:ext uri="{BB962C8B-B14F-4D97-AF65-F5344CB8AC3E}">
        <p14:creationId xmlns:p14="http://schemas.microsoft.com/office/powerpoint/2010/main" val="8344311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2218743"/>
            <a:ext cx="9143995" cy="4529269"/>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SVM TFIDF vectorizer</a:t>
            </a:r>
          </a:p>
        </p:txBody>
      </p:sp>
    </p:spTree>
    <p:extLst>
      <p:ext uri="{BB962C8B-B14F-4D97-AF65-F5344CB8AC3E}">
        <p14:creationId xmlns:p14="http://schemas.microsoft.com/office/powerpoint/2010/main" val="34045014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2218743"/>
            <a:ext cx="9143995" cy="4529269"/>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Naive Bayes count vectorizer </a:t>
            </a:r>
          </a:p>
        </p:txBody>
      </p:sp>
    </p:spTree>
    <p:extLst>
      <p:ext uri="{BB962C8B-B14F-4D97-AF65-F5344CB8AC3E}">
        <p14:creationId xmlns:p14="http://schemas.microsoft.com/office/powerpoint/2010/main" val="29207162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2218743"/>
            <a:ext cx="9143995" cy="4529268"/>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Naive Bayes TFIDF vectorizer</a:t>
            </a:r>
          </a:p>
        </p:txBody>
      </p:sp>
    </p:spTree>
    <p:extLst>
      <p:ext uri="{BB962C8B-B14F-4D97-AF65-F5344CB8AC3E}">
        <p14:creationId xmlns:p14="http://schemas.microsoft.com/office/powerpoint/2010/main" val="31496015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2218743"/>
            <a:ext cx="9143995" cy="4529268"/>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Naive Bayes count vectorizer </a:t>
            </a:r>
          </a:p>
        </p:txBody>
      </p:sp>
    </p:spTree>
    <p:extLst>
      <p:ext uri="{BB962C8B-B14F-4D97-AF65-F5344CB8AC3E}">
        <p14:creationId xmlns:p14="http://schemas.microsoft.com/office/powerpoint/2010/main" val="19870584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2" name="Picture 1">
            <a:extLst>
              <a:ext uri="{FF2B5EF4-FFF2-40B4-BE49-F238E27FC236}">
                <a16:creationId xmlns:a16="http://schemas.microsoft.com/office/drawing/2014/main" id="{9B08EA1C-5E35-24F6-A2A2-30C0E7A332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2218743"/>
            <a:ext cx="9143993" cy="4529268"/>
          </a:xfrm>
          <a:prstGeom prst="rect">
            <a:avLst/>
          </a:prstGeom>
        </p:spPr>
      </p:pic>
      <p:sp>
        <p:nvSpPr>
          <p:cNvPr id="3" name="Title 1">
            <a:extLst>
              <a:ext uri="{FF2B5EF4-FFF2-40B4-BE49-F238E27FC236}">
                <a16:creationId xmlns:a16="http://schemas.microsoft.com/office/drawing/2014/main" id="{B69C72DC-8C6D-280E-5A7A-AD8F60228B44}"/>
              </a:ext>
            </a:extLst>
          </p:cNvPr>
          <p:cNvSpPr txBox="1">
            <a:spLocks/>
          </p:cNvSpPr>
          <p:nvPr/>
        </p:nvSpPr>
        <p:spPr>
          <a:xfrm>
            <a:off x="482252" y="1218156"/>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lvl="2" hangingPunct="1"/>
            <a:r>
              <a:rPr lang="en-US" sz="2400" dirty="0"/>
              <a:t>Naive Bayes TFIDF vectorizer</a:t>
            </a:r>
          </a:p>
        </p:txBody>
      </p:sp>
    </p:spTree>
    <p:extLst>
      <p:ext uri="{BB962C8B-B14F-4D97-AF65-F5344CB8AC3E}">
        <p14:creationId xmlns:p14="http://schemas.microsoft.com/office/powerpoint/2010/main" val="15333611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5" name="Picture 4" descr="A person standing on a red carpet&#10;&#10;Description automatically generated">
            <a:extLst>
              <a:ext uri="{FF2B5EF4-FFF2-40B4-BE49-F238E27FC236}">
                <a16:creationId xmlns:a16="http://schemas.microsoft.com/office/drawing/2014/main" id="{BCC604C1-D2CF-B586-C8E8-D908AA24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40" y="1371600"/>
            <a:ext cx="4825960" cy="527345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463320E-3369-AEC4-91B9-C463ECF7B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86" y="1371600"/>
            <a:ext cx="2115077" cy="5104715"/>
          </a:xfrm>
          <a:prstGeom prst="rect">
            <a:avLst/>
          </a:prstGeom>
        </p:spPr>
      </p:pic>
    </p:spTree>
    <p:extLst>
      <p:ext uri="{BB962C8B-B14F-4D97-AF65-F5344CB8AC3E}">
        <p14:creationId xmlns:p14="http://schemas.microsoft.com/office/powerpoint/2010/main" val="17941763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lvl="2"/>
            <a:r>
              <a:rPr dirty="0"/>
              <a:t>Model Interpretability</a:t>
            </a:r>
          </a:p>
        </p:txBody>
      </p:sp>
      <p:pic>
        <p:nvPicPr>
          <p:cNvPr id="5" name="Picture 4">
            <a:extLst>
              <a:ext uri="{FF2B5EF4-FFF2-40B4-BE49-F238E27FC236}">
                <a16:creationId xmlns:a16="http://schemas.microsoft.com/office/drawing/2014/main" id="{BCC604C1-D2CF-B586-C8E8-D908AA24E6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0840" y="1455971"/>
            <a:ext cx="4825960" cy="5104715"/>
          </a:xfrm>
          <a:prstGeom prst="rect">
            <a:avLst/>
          </a:prstGeom>
        </p:spPr>
      </p:pic>
      <p:pic>
        <p:nvPicPr>
          <p:cNvPr id="6" name="Picture 5">
            <a:extLst>
              <a:ext uri="{FF2B5EF4-FFF2-40B4-BE49-F238E27FC236}">
                <a16:creationId xmlns:a16="http://schemas.microsoft.com/office/drawing/2014/main" id="{023B147E-D1A5-8694-3F23-28C8C33A7D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049" y="1371600"/>
            <a:ext cx="1811350" cy="5104715"/>
          </a:xfrm>
          <a:prstGeom prst="rect">
            <a:avLst/>
          </a:prstGeom>
        </p:spPr>
      </p:pic>
    </p:spTree>
    <p:extLst>
      <p:ext uri="{BB962C8B-B14F-4D97-AF65-F5344CB8AC3E}">
        <p14:creationId xmlns:p14="http://schemas.microsoft.com/office/powerpoint/2010/main" val="29136052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txBox="1">
            <a:spLocks noGrp="1"/>
          </p:cNvSpPr>
          <p:nvPr>
            <p:ph type="title"/>
          </p:nvPr>
        </p:nvSpPr>
        <p:spPr>
          <a:prstGeom prst="rect">
            <a:avLst/>
          </a:prstGeom>
        </p:spPr>
        <p:txBody>
          <a:bodyPr/>
          <a:lstStyle/>
          <a:p>
            <a:pPr lvl="2"/>
            <a:r>
              <a:t>Future Opportunities</a:t>
            </a:r>
          </a:p>
        </p:txBody>
      </p:sp>
      <p:sp>
        <p:nvSpPr>
          <p:cNvPr id="170" name="If you had more time, what work would you try?"/>
          <p:cNvSpPr txBox="1"/>
          <p:nvPr/>
        </p:nvSpPr>
        <p:spPr>
          <a:xfrm>
            <a:off x="457200" y="1371600"/>
            <a:ext cx="82296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If you had more time, what work would you try?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rPr lang="en-US" dirty="0"/>
              <a:t>Data Frame</a:t>
            </a:r>
            <a:endParaRPr dirty="0"/>
          </a:p>
        </p:txBody>
      </p:sp>
      <p:sp>
        <p:nvSpPr>
          <p:cNvPr id="146" name="If helpful, show an example of the raw data…"/>
          <p:cNvSpPr txBox="1"/>
          <p:nvPr/>
        </p:nvSpPr>
        <p:spPr>
          <a:xfrm>
            <a:off x="457199" y="5211938"/>
            <a:ext cx="8229601" cy="12875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50000"/>
              </a:lnSpc>
            </a:pPr>
            <a:r>
              <a:rPr lang="en-US" b="1" dirty="0"/>
              <a:t>Entries </a:t>
            </a:r>
          </a:p>
          <a:p>
            <a:pPr>
              <a:lnSpc>
                <a:spcPct val="150000"/>
              </a:lnSpc>
            </a:pPr>
            <a:r>
              <a:rPr lang="en-US" dirty="0"/>
              <a:t>1485 Characters</a:t>
            </a:r>
          </a:p>
          <a:p>
            <a:pPr>
              <a:lnSpc>
                <a:spcPct val="150000"/>
              </a:lnSpc>
            </a:pPr>
            <a:r>
              <a:rPr lang="en-US" dirty="0"/>
              <a:t>275 words</a:t>
            </a:r>
            <a:endParaRPr dirty="0"/>
          </a:p>
        </p:txBody>
      </p:sp>
      <p:pic>
        <p:nvPicPr>
          <p:cNvPr id="2" name="Picture 1" descr="A screenshot of a phone&#10;&#10;Description automatically generated">
            <a:extLst>
              <a:ext uri="{FF2B5EF4-FFF2-40B4-BE49-F238E27FC236}">
                <a16:creationId xmlns:a16="http://schemas.microsoft.com/office/drawing/2014/main" id="{37813F7D-534A-F465-B30C-BE3D07FC4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722891"/>
            <a:ext cx="8351994" cy="1333356"/>
          </a:xfrm>
          <a:prstGeom prst="rect">
            <a:avLst/>
          </a:prstGeom>
        </p:spPr>
      </p:pic>
      <p:pic>
        <p:nvPicPr>
          <p:cNvPr id="4" name="Picture 3" descr="A screenshot of a black screen&#10;&#10;Description automatically generated">
            <a:extLst>
              <a:ext uri="{FF2B5EF4-FFF2-40B4-BE49-F238E27FC236}">
                <a16:creationId xmlns:a16="http://schemas.microsoft.com/office/drawing/2014/main" id="{A30C9FA3-3DCA-12EC-CF4D-09457F30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3393222"/>
            <a:ext cx="8360781" cy="1470878"/>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rPr lang="en-US" dirty="0"/>
              <a:t>Text Sample</a:t>
            </a:r>
            <a:endParaRPr dirty="0"/>
          </a:p>
        </p:txBody>
      </p:sp>
      <p:sp>
        <p:nvSpPr>
          <p:cNvPr id="146" name="If helpful, show an example of the raw data…"/>
          <p:cNvSpPr txBox="1"/>
          <p:nvPr/>
        </p:nvSpPr>
        <p:spPr>
          <a:xfrm>
            <a:off x="457199" y="5211938"/>
            <a:ext cx="8229601" cy="45653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pPr>
            <a:endParaRPr dirty="0"/>
          </a:p>
        </p:txBody>
      </p:sp>
      <p:sp>
        <p:nvSpPr>
          <p:cNvPr id="3" name="TextBox 2">
            <a:extLst>
              <a:ext uri="{FF2B5EF4-FFF2-40B4-BE49-F238E27FC236}">
                <a16:creationId xmlns:a16="http://schemas.microsoft.com/office/drawing/2014/main" id="{B968701A-7B7B-A567-61BE-941973BECFA6}"/>
              </a:ext>
            </a:extLst>
          </p:cNvPr>
          <p:cNvSpPr txBox="1"/>
          <p:nvPr/>
        </p:nvSpPr>
        <p:spPr>
          <a:xfrm>
            <a:off x="384936" y="1371600"/>
            <a:ext cx="8301864" cy="5478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00B050"/>
                </a:solidFill>
                <a:effectLst/>
                <a:uFillTx/>
                <a:latin typeface="Arial"/>
                <a:ea typeface="Arial"/>
                <a:cs typeface="Arial"/>
                <a:sym typeface="Arial"/>
              </a:rPr>
              <a:t>True Story:</a:t>
            </a:r>
          </a:p>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000000"/>
                </a:solidFill>
                <a:effectLst/>
                <a:uFillTx/>
                <a:latin typeface="Arial"/>
                <a:ea typeface="Arial"/>
                <a:cs typeface="Arial"/>
                <a:sym typeface="Arial"/>
              </a:rPr>
              <a:t>Original text</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WASHINGTON (Reuters) - Transgender people will be allowed for the first time to enlist in the U.S. military starting on Monday as ordered by federal courts, the Pentagon said on Friday, after President Donald Trump’s administration decided not to appeal rulings that blocked his transgender ban. Two federal appeals courts, one in Washington and one in Virginia, last week rejected the administration’s request to put on hold orders by lower court judges requiring the military to begin accepting transgender recruits on Jan. 1. A Justice Department official said the administration will not challenge those rulings. “The Department of Defense has announced that it will be releasing an independent study of these issues in the coming weeks. So rather than litigate this interim appeal before that occurs, the administration has decided to wait for DOD’s study and will continue to defend the president’s lawful authority in District Court in the meantime,” the official said, speaking on condition of anonymity. In September, the Pentagon said it had created a panel of senior officials to study how to implement a directive by Trump to prohibit transgender individuals from serving. The Defense Department has until Feb. 21 to submit a plan to Trump. Lawyers representing currently-serving transgender service members and aspiring recruits said they had expected the administration to appeal the rulings to the conservative-majority Supreme Court, but were hoping that would not happen.</a:t>
            </a: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Pentagon spokeswoman Heather Babb said in a statement: “As mandated by court order, the Department of Defense is prepared to begin accessing transgender applicants for military service Jan. 1. All applicants must meet all accession standards.” Jennifer Levi, a lawyer with gay, lesbian and transgender advocacy group GLAD, called the decision not to appeal “great news.” “I’m hoping it means the government has come to see that there is no way to justify a ban and that it’s not good for the military or our country,” Levi said. Both GLAD and the American Civil Liberties Union represent plaintiffs in the lawsuits filed against the administration. In a move that appealed to his </a:t>
            </a:r>
            <a:r>
              <a:rPr kumimoji="0" lang="en-US" sz="1000" b="0" i="0" u="none" strike="noStrike" cap="none" spc="0" normalizeH="0" baseline="0" dirty="0" err="1">
                <a:ln>
                  <a:noFill/>
                </a:ln>
                <a:solidFill>
                  <a:srgbClr val="000000"/>
                </a:solidFill>
                <a:effectLst/>
                <a:uFillTx/>
                <a:latin typeface="Arial"/>
                <a:ea typeface="Arial"/>
                <a:cs typeface="Arial"/>
                <a:sym typeface="Arial"/>
              </a:rPr>
              <a:t>hard-line</a:t>
            </a:r>
            <a:r>
              <a:rPr kumimoji="0" lang="en-US" sz="1000" b="0" i="0" u="none" strike="noStrike" cap="none" spc="0" normalizeH="0" baseline="0" dirty="0">
                <a:ln>
                  <a:noFill/>
                </a:ln>
                <a:solidFill>
                  <a:srgbClr val="000000"/>
                </a:solidFill>
                <a:effectLst/>
                <a:uFillTx/>
                <a:latin typeface="Arial"/>
                <a:ea typeface="Arial"/>
                <a:cs typeface="Arial"/>
                <a:sym typeface="Arial"/>
              </a:rPr>
              <a:t> conservative supporters, Trump announced in July that he would prohibit transgender people from serving in the military, reversing Democratic President Barack Obama’s policy of accepting them. Trump said on Twitter at the time that the military “cannot be burdened with the tremendous medical costs and disruption that transgender in the military would entail.” Four federal judges - in Baltimore, Washington, D.C., Seattle and Riverside, California - have issued rulings blocking Trump’s ban while legal challenges to the Republican president’s policy proceed. The judges said the ban would likely violate the right under the U.S. Constitution to equal protection under the law. The Pentagon on Dec. 8 issued guidelines to recruitment personnel in order to enlist transgender applicants by Jan. 1.</a:t>
            </a: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The memo outlined medical requirements and specified how the applicants’ sex would be identified and even which undergarments they would wear. The Trump administration previously said in legal papers that the armed forces were not prepared to train thousands of personnel on the medical standards needed to process transgender applicants and might have to accept “some individuals who are not medically fit for service.” The Obama administration had set a deadline of July 1, 2017, to begin accepting transgender recruits. But Trump’s defense secretary, James Mattis, postponed that date to Jan.</a:t>
            </a: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1, 2018, which the president’s ban then put off indefinitely. Trump has taken other steps aimed at rolling back transgender rights. In October, his administration said a federal law banning gender-based workplace discrimination does not protect transgender employees, reversing another Obama-era position. In February, Trump rescinded guidance issued by the Obama administration saying that public schools should allow transgender students to use the restroom that corresponds to their gender identity. </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1170151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rPr lang="en-US" dirty="0"/>
              <a:t>Text Sample</a:t>
            </a:r>
            <a:endParaRPr dirty="0"/>
          </a:p>
        </p:txBody>
      </p:sp>
      <p:sp>
        <p:nvSpPr>
          <p:cNvPr id="146" name="If helpful, show an example of the raw data…"/>
          <p:cNvSpPr txBox="1"/>
          <p:nvPr/>
        </p:nvSpPr>
        <p:spPr>
          <a:xfrm>
            <a:off x="457199" y="5211938"/>
            <a:ext cx="8229601" cy="45653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50000"/>
              </a:lnSpc>
            </a:pPr>
            <a:endParaRPr dirty="0"/>
          </a:p>
        </p:txBody>
      </p:sp>
      <p:sp>
        <p:nvSpPr>
          <p:cNvPr id="3" name="TextBox 2">
            <a:extLst>
              <a:ext uri="{FF2B5EF4-FFF2-40B4-BE49-F238E27FC236}">
                <a16:creationId xmlns:a16="http://schemas.microsoft.com/office/drawing/2014/main" id="{B968701A-7B7B-A567-61BE-941973BECFA6}"/>
              </a:ext>
            </a:extLst>
          </p:cNvPr>
          <p:cNvSpPr txBox="1"/>
          <p:nvPr/>
        </p:nvSpPr>
        <p:spPr>
          <a:xfrm>
            <a:off x="384936" y="1371600"/>
            <a:ext cx="8301864" cy="51706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000000"/>
                </a:solidFill>
                <a:effectLst/>
                <a:uFillTx/>
                <a:latin typeface="Arial"/>
                <a:ea typeface="Arial"/>
                <a:cs typeface="Arial"/>
                <a:sym typeface="Arial"/>
              </a:rPr>
              <a:t>Cleaned text</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transgender people will be allowed for the first time to enlist in the us military starting on </a:t>
            </a:r>
            <a:r>
              <a:rPr kumimoji="0" lang="en-US" sz="1000" b="0" i="0" u="none" strike="noStrike" cap="none" spc="0" normalizeH="0" baseline="0" dirty="0" err="1">
                <a:ln>
                  <a:noFill/>
                </a:ln>
                <a:solidFill>
                  <a:srgbClr val="000000"/>
                </a:solidFill>
                <a:effectLst/>
                <a:uFillTx/>
                <a:latin typeface="Arial"/>
                <a:ea typeface="Arial"/>
                <a:cs typeface="Arial"/>
                <a:sym typeface="Arial"/>
              </a:rPr>
              <a:t>monday</a:t>
            </a:r>
            <a:r>
              <a:rPr kumimoji="0" lang="en-US" sz="1000" b="0" i="0" u="none" strike="noStrike" cap="none" spc="0" normalizeH="0" baseline="0" dirty="0">
                <a:ln>
                  <a:noFill/>
                </a:ln>
                <a:solidFill>
                  <a:srgbClr val="000000"/>
                </a:solidFill>
                <a:effectLst/>
                <a:uFillTx/>
                <a:latin typeface="Arial"/>
                <a:ea typeface="Arial"/>
                <a:cs typeface="Arial"/>
                <a:sym typeface="Arial"/>
              </a:rPr>
              <a:t> as ordered by federal courts the pentagon said on </a:t>
            </a:r>
            <a:r>
              <a:rPr kumimoji="0" lang="en-US" sz="1000" b="0" i="0" u="none" strike="noStrike" cap="none" spc="0" normalizeH="0" baseline="0" dirty="0" err="1">
                <a:ln>
                  <a:noFill/>
                </a:ln>
                <a:solidFill>
                  <a:srgbClr val="000000"/>
                </a:solidFill>
                <a:effectLst/>
                <a:uFillTx/>
                <a:latin typeface="Arial"/>
                <a:ea typeface="Arial"/>
                <a:cs typeface="Arial"/>
                <a:sym typeface="Arial"/>
              </a:rPr>
              <a:t>friday</a:t>
            </a:r>
            <a:r>
              <a:rPr kumimoji="0" lang="en-US" sz="1000" b="0" i="0" u="none" strike="noStrike" cap="none" spc="0" normalizeH="0" baseline="0" dirty="0">
                <a:ln>
                  <a:noFill/>
                </a:ln>
                <a:solidFill>
                  <a:srgbClr val="000000"/>
                </a:solidFill>
                <a:effectLst/>
                <a:uFillTx/>
                <a:latin typeface="Arial"/>
                <a:ea typeface="Arial"/>
                <a:cs typeface="Arial"/>
                <a:sym typeface="Arial"/>
              </a:rPr>
              <a:t> after president </a:t>
            </a:r>
            <a:r>
              <a:rPr kumimoji="0" lang="en-US" sz="1000" b="0" i="0" u="none" strike="noStrike" cap="none" spc="0" normalizeH="0" baseline="0" dirty="0" err="1">
                <a:ln>
                  <a:noFill/>
                </a:ln>
                <a:solidFill>
                  <a:srgbClr val="000000"/>
                </a:solidFill>
                <a:effectLst/>
                <a:uFillTx/>
                <a:latin typeface="Arial"/>
                <a:ea typeface="Arial"/>
                <a:cs typeface="Arial"/>
                <a:sym typeface="Arial"/>
              </a:rPr>
              <a:t>donald</a:t>
            </a:r>
            <a:r>
              <a:rPr kumimoji="0" lang="en-US" sz="1000" b="0" i="0" u="none" strike="noStrike" cap="none" spc="0" normalizeH="0" baseline="0" dirty="0">
                <a:ln>
                  <a:noFill/>
                </a:ln>
                <a:solidFill>
                  <a:srgbClr val="000000"/>
                </a:solidFill>
                <a:effectLst/>
                <a:uFillTx/>
                <a:latin typeface="Arial"/>
                <a:ea typeface="Arial"/>
                <a:cs typeface="Arial"/>
                <a:sym typeface="Arial"/>
              </a:rPr>
              <a:t> trumps administration decided not to appeal rulings that blocked his transgender ban two federal appeals courts one in </a:t>
            </a:r>
            <a:r>
              <a:rPr kumimoji="0" lang="en-US" sz="1000" b="0" i="0" u="none" strike="noStrike" cap="none" spc="0" normalizeH="0" baseline="0" dirty="0" err="1">
                <a:ln>
                  <a:noFill/>
                </a:ln>
                <a:solidFill>
                  <a:srgbClr val="000000"/>
                </a:solidFill>
                <a:effectLst/>
                <a:uFillTx/>
                <a:latin typeface="Arial"/>
                <a:ea typeface="Arial"/>
                <a:cs typeface="Arial"/>
                <a:sym typeface="Arial"/>
              </a:rPr>
              <a:t>washington</a:t>
            </a:r>
            <a:r>
              <a:rPr kumimoji="0" lang="en-US" sz="1000" b="0" i="0" u="none" strike="noStrike" cap="none" spc="0" normalizeH="0" baseline="0" dirty="0">
                <a:ln>
                  <a:noFill/>
                </a:ln>
                <a:solidFill>
                  <a:srgbClr val="000000"/>
                </a:solidFill>
                <a:effectLst/>
                <a:uFillTx/>
                <a:latin typeface="Arial"/>
                <a:ea typeface="Arial"/>
                <a:cs typeface="Arial"/>
                <a:sym typeface="Arial"/>
              </a:rPr>
              <a:t> and one in </a:t>
            </a:r>
            <a:r>
              <a:rPr kumimoji="0" lang="en-US" sz="1000" b="0" i="0" u="none" strike="noStrike" cap="none" spc="0" normalizeH="0" baseline="0" dirty="0" err="1">
                <a:ln>
                  <a:noFill/>
                </a:ln>
                <a:solidFill>
                  <a:srgbClr val="000000"/>
                </a:solidFill>
                <a:effectLst/>
                <a:uFillTx/>
                <a:latin typeface="Arial"/>
                <a:ea typeface="Arial"/>
                <a:cs typeface="Arial"/>
                <a:sym typeface="Arial"/>
              </a:rPr>
              <a:t>virginia</a:t>
            </a:r>
            <a:r>
              <a:rPr kumimoji="0" lang="en-US" sz="1000" b="0" i="0" u="none" strike="noStrike" cap="none" spc="0" normalizeH="0" baseline="0" dirty="0">
                <a:ln>
                  <a:noFill/>
                </a:ln>
                <a:solidFill>
                  <a:srgbClr val="000000"/>
                </a:solidFill>
                <a:effectLst/>
                <a:uFillTx/>
                <a:latin typeface="Arial"/>
                <a:ea typeface="Arial"/>
                <a:cs typeface="Arial"/>
                <a:sym typeface="Arial"/>
              </a:rPr>
              <a:t> last week rejected the administrations request to put on hold orders by lower court judges requiring the military to begin accepting transgender recruits on </a:t>
            </a:r>
            <a:r>
              <a:rPr kumimoji="0" lang="en-US" sz="1000" b="0" i="0" u="none" strike="noStrike" cap="none" spc="0" normalizeH="0" baseline="0" dirty="0" err="1">
                <a:ln>
                  <a:noFill/>
                </a:ln>
                <a:solidFill>
                  <a:srgbClr val="000000"/>
                </a:solidFill>
                <a:effectLst/>
                <a:uFillTx/>
                <a:latin typeface="Arial"/>
                <a:ea typeface="Arial"/>
                <a:cs typeface="Arial"/>
                <a:sym typeface="Arial"/>
              </a:rPr>
              <a:t>jan</a:t>
            </a:r>
            <a:r>
              <a:rPr kumimoji="0" lang="en-US" sz="1000" b="0" i="0" u="none" strike="noStrike" cap="none" spc="0" normalizeH="0" baseline="0" dirty="0">
                <a:ln>
                  <a:noFill/>
                </a:ln>
                <a:solidFill>
                  <a:srgbClr val="000000"/>
                </a:solidFill>
                <a:effectLst/>
                <a:uFillTx/>
                <a:latin typeface="Arial"/>
                <a:ea typeface="Arial"/>
                <a:cs typeface="Arial"/>
                <a:sym typeface="Arial"/>
              </a:rPr>
              <a:t> 1 a justice department official said the administration will not challenge those rulings the department of defense has announced that it will be releasing an independent study of these issues in the coming weeks so rather than litigate this interim appeal before that occurs the administration has decided to wait for </a:t>
            </a:r>
            <a:r>
              <a:rPr kumimoji="0" lang="en-US" sz="1000" b="0" i="0" u="none" strike="noStrike" cap="none" spc="0" normalizeH="0" baseline="0" dirty="0" err="1">
                <a:ln>
                  <a:noFill/>
                </a:ln>
                <a:solidFill>
                  <a:srgbClr val="000000"/>
                </a:solidFill>
                <a:effectLst/>
                <a:uFillTx/>
                <a:latin typeface="Arial"/>
                <a:ea typeface="Arial"/>
                <a:cs typeface="Arial"/>
                <a:sym typeface="Arial"/>
              </a:rPr>
              <a:t>dods</a:t>
            </a:r>
            <a:r>
              <a:rPr kumimoji="0" lang="en-US" sz="1000" b="0" i="0" u="none" strike="noStrike" cap="none" spc="0" normalizeH="0" baseline="0" dirty="0">
                <a:ln>
                  <a:noFill/>
                </a:ln>
                <a:solidFill>
                  <a:srgbClr val="000000"/>
                </a:solidFill>
                <a:effectLst/>
                <a:uFillTx/>
                <a:latin typeface="Arial"/>
                <a:ea typeface="Arial"/>
                <a:cs typeface="Arial"/>
                <a:sym typeface="Arial"/>
              </a:rPr>
              <a:t> study and will continue to defend the presidents lawful authority in district court in the meantime the official said speaking on condition of anonymity in </a:t>
            </a:r>
            <a:r>
              <a:rPr kumimoji="0" lang="en-US" sz="1000" b="0" i="0" u="none" strike="noStrike" cap="none" spc="0" normalizeH="0" baseline="0" dirty="0" err="1">
                <a:ln>
                  <a:noFill/>
                </a:ln>
                <a:solidFill>
                  <a:srgbClr val="000000"/>
                </a:solidFill>
                <a:effectLst/>
                <a:uFillTx/>
                <a:latin typeface="Arial"/>
                <a:ea typeface="Arial"/>
                <a:cs typeface="Arial"/>
                <a:sym typeface="Arial"/>
              </a:rPr>
              <a:t>september</a:t>
            </a:r>
            <a:r>
              <a:rPr kumimoji="0" lang="en-US" sz="1000" b="0" i="0" u="none" strike="noStrike" cap="none" spc="0" normalizeH="0" baseline="0" dirty="0">
                <a:ln>
                  <a:noFill/>
                </a:ln>
                <a:solidFill>
                  <a:srgbClr val="000000"/>
                </a:solidFill>
                <a:effectLst/>
                <a:uFillTx/>
                <a:latin typeface="Arial"/>
                <a:ea typeface="Arial"/>
                <a:cs typeface="Arial"/>
                <a:sym typeface="Arial"/>
              </a:rPr>
              <a:t> the pentagon said it had created a panel of senior officials to study how to implement a directive by trump to prohibit transgender individuals from serving the defense department has until </a:t>
            </a:r>
            <a:r>
              <a:rPr kumimoji="0" lang="en-US" sz="1000" b="0" i="0" u="none" strike="noStrike" cap="none" spc="0" normalizeH="0" baseline="0" dirty="0" err="1">
                <a:ln>
                  <a:noFill/>
                </a:ln>
                <a:solidFill>
                  <a:srgbClr val="000000"/>
                </a:solidFill>
                <a:effectLst/>
                <a:uFillTx/>
                <a:latin typeface="Arial"/>
                <a:ea typeface="Arial"/>
                <a:cs typeface="Arial"/>
                <a:sym typeface="Arial"/>
              </a:rPr>
              <a:t>feb</a:t>
            </a:r>
            <a:r>
              <a:rPr kumimoji="0" lang="en-US" sz="1000" b="0" i="0" u="none" strike="noStrike" cap="none" spc="0" normalizeH="0" baseline="0" dirty="0">
                <a:ln>
                  <a:noFill/>
                </a:ln>
                <a:solidFill>
                  <a:srgbClr val="000000"/>
                </a:solidFill>
                <a:effectLst/>
                <a:uFillTx/>
                <a:latin typeface="Arial"/>
                <a:ea typeface="Arial"/>
                <a:cs typeface="Arial"/>
                <a:sym typeface="Arial"/>
              </a:rPr>
              <a:t> 21 to submit a plan to trump lawyers representing currently-serving transgender service members and aspiring recruits said they had expected the administration to appeal the rulings to the conservative-majority supreme court but were hoping that would not happen pentagon spokeswoman heather </a:t>
            </a:r>
            <a:r>
              <a:rPr kumimoji="0" lang="en-US" sz="1000" b="0" i="0" u="none" strike="noStrike" cap="none" spc="0" normalizeH="0" baseline="0" dirty="0" err="1">
                <a:ln>
                  <a:noFill/>
                </a:ln>
                <a:solidFill>
                  <a:srgbClr val="000000"/>
                </a:solidFill>
                <a:effectLst/>
                <a:uFillTx/>
                <a:latin typeface="Arial"/>
                <a:ea typeface="Arial"/>
                <a:cs typeface="Arial"/>
                <a:sym typeface="Arial"/>
              </a:rPr>
              <a:t>babb</a:t>
            </a:r>
            <a:r>
              <a:rPr kumimoji="0" lang="en-US" sz="1000" b="0" i="0" u="none" strike="noStrike" cap="none" spc="0" normalizeH="0" baseline="0" dirty="0">
                <a:ln>
                  <a:noFill/>
                </a:ln>
                <a:solidFill>
                  <a:srgbClr val="000000"/>
                </a:solidFill>
                <a:effectLst/>
                <a:uFillTx/>
                <a:latin typeface="Arial"/>
                <a:ea typeface="Arial"/>
                <a:cs typeface="Arial"/>
                <a:sym typeface="Arial"/>
              </a:rPr>
              <a:t> said in a statement as mandated by court order the department of defense is prepared to begin accessing transgender applicants for military service </a:t>
            </a:r>
            <a:r>
              <a:rPr kumimoji="0" lang="en-US" sz="1000" b="0" i="0" u="none" strike="noStrike" cap="none" spc="0" normalizeH="0" baseline="0" dirty="0" err="1">
                <a:ln>
                  <a:noFill/>
                </a:ln>
                <a:solidFill>
                  <a:srgbClr val="000000"/>
                </a:solidFill>
                <a:effectLst/>
                <a:uFillTx/>
                <a:latin typeface="Arial"/>
                <a:ea typeface="Arial"/>
                <a:cs typeface="Arial"/>
                <a:sym typeface="Arial"/>
              </a:rPr>
              <a:t>jan</a:t>
            </a:r>
            <a:r>
              <a:rPr kumimoji="0" lang="en-US" sz="1000" b="0" i="0" u="none" strike="noStrike" cap="none" spc="0" normalizeH="0" baseline="0" dirty="0">
                <a:ln>
                  <a:noFill/>
                </a:ln>
                <a:solidFill>
                  <a:srgbClr val="000000"/>
                </a:solidFill>
                <a:effectLst/>
                <a:uFillTx/>
                <a:latin typeface="Arial"/>
                <a:ea typeface="Arial"/>
                <a:cs typeface="Arial"/>
                <a:sym typeface="Arial"/>
              </a:rPr>
              <a:t> 1 all applicants must meet all accession standards </a:t>
            </a:r>
            <a:r>
              <a:rPr kumimoji="0" lang="en-US" sz="1000" b="0" i="0" u="none" strike="noStrike" cap="none" spc="0" normalizeH="0" baseline="0" dirty="0" err="1">
                <a:ln>
                  <a:noFill/>
                </a:ln>
                <a:solidFill>
                  <a:srgbClr val="000000"/>
                </a:solidFill>
                <a:effectLst/>
                <a:uFillTx/>
                <a:latin typeface="Arial"/>
                <a:ea typeface="Arial"/>
                <a:cs typeface="Arial"/>
                <a:sym typeface="Arial"/>
              </a:rPr>
              <a:t>jennifer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levi</a:t>
            </a:r>
            <a:r>
              <a:rPr kumimoji="0" lang="en-US" sz="1000" b="0" i="0" u="none" strike="noStrike" cap="none" spc="0" normalizeH="0" baseline="0" dirty="0">
                <a:ln>
                  <a:noFill/>
                </a:ln>
                <a:solidFill>
                  <a:srgbClr val="000000"/>
                </a:solidFill>
                <a:effectLst/>
                <a:uFillTx/>
                <a:latin typeface="Arial"/>
                <a:ea typeface="Arial"/>
                <a:cs typeface="Arial"/>
                <a:sym typeface="Arial"/>
              </a:rPr>
              <a:t> a lawyer with gay lesbian and transgender advocacy group glad called the decision not to appeal great news </a:t>
            </a:r>
            <a:r>
              <a:rPr kumimoji="0" lang="en-US" sz="1000" b="0" i="0" u="none" strike="noStrike" cap="none" spc="0" normalizeH="0" baseline="0" dirty="0" err="1">
                <a:ln>
                  <a:noFill/>
                </a:ln>
                <a:solidFill>
                  <a:srgbClr val="000000"/>
                </a:solidFill>
                <a:effectLst/>
                <a:uFillTx/>
                <a:latin typeface="Arial"/>
                <a:ea typeface="Arial"/>
                <a:cs typeface="Arial"/>
                <a:sym typeface="Arial"/>
              </a:rPr>
              <a:t>im</a:t>
            </a:r>
            <a:r>
              <a:rPr kumimoji="0" lang="en-US" sz="1000" b="0" i="0" u="none" strike="noStrike" cap="none" spc="0" normalizeH="0" baseline="0" dirty="0">
                <a:ln>
                  <a:noFill/>
                </a:ln>
                <a:solidFill>
                  <a:srgbClr val="000000"/>
                </a:solidFill>
                <a:effectLst/>
                <a:uFillTx/>
                <a:latin typeface="Arial"/>
                <a:ea typeface="Arial"/>
                <a:cs typeface="Arial"/>
                <a:sym typeface="Arial"/>
              </a:rPr>
              <a:t> hoping it means the government has come to see that there is no way to justify a ban and that its not good for the military or our country </a:t>
            </a:r>
            <a:r>
              <a:rPr kumimoji="0" lang="en-US" sz="1000" b="0" i="0" u="none" strike="noStrike" cap="none" spc="0" normalizeH="0" baseline="0" dirty="0" err="1">
                <a:ln>
                  <a:noFill/>
                </a:ln>
                <a:solidFill>
                  <a:srgbClr val="000000"/>
                </a:solidFill>
                <a:effectLst/>
                <a:uFillTx/>
                <a:latin typeface="Arial"/>
                <a:ea typeface="Arial"/>
                <a:cs typeface="Arial"/>
                <a:sym typeface="Arial"/>
              </a:rPr>
              <a:t>levi</a:t>
            </a:r>
            <a:r>
              <a:rPr kumimoji="0" lang="en-US" sz="1000" b="0" i="0" u="none" strike="noStrike" cap="none" spc="0" normalizeH="0" baseline="0" dirty="0">
                <a:ln>
                  <a:noFill/>
                </a:ln>
                <a:solidFill>
                  <a:srgbClr val="000000"/>
                </a:solidFill>
                <a:effectLst/>
                <a:uFillTx/>
                <a:latin typeface="Arial"/>
                <a:ea typeface="Arial"/>
                <a:cs typeface="Arial"/>
                <a:sym typeface="Arial"/>
              </a:rPr>
              <a:t> said both glad and the </a:t>
            </a:r>
            <a:r>
              <a:rPr kumimoji="0" lang="en-US" sz="1000" b="0" i="0" u="none" strike="noStrike" cap="none" spc="0" normalizeH="0" baseline="0" dirty="0" err="1">
                <a:ln>
                  <a:noFill/>
                </a:ln>
                <a:solidFill>
                  <a:srgbClr val="000000"/>
                </a:solidFill>
                <a:effectLst/>
                <a:uFillTx/>
                <a:latin typeface="Arial"/>
                <a:ea typeface="Arial"/>
                <a:cs typeface="Arial"/>
                <a:sym typeface="Arial"/>
              </a:rPr>
              <a:t>american</a:t>
            </a:r>
            <a:r>
              <a:rPr kumimoji="0" lang="en-US" sz="1000" b="0" i="0" u="none" strike="noStrike" cap="none" spc="0" normalizeH="0" baseline="0" dirty="0">
                <a:ln>
                  <a:noFill/>
                </a:ln>
                <a:solidFill>
                  <a:srgbClr val="000000"/>
                </a:solidFill>
                <a:effectLst/>
                <a:uFillTx/>
                <a:latin typeface="Arial"/>
                <a:ea typeface="Arial"/>
                <a:cs typeface="Arial"/>
                <a:sym typeface="Arial"/>
              </a:rPr>
              <a:t> civil liberties union represent plaintiffs in the lawsuits filed against the administration in a move that appealed to his </a:t>
            </a:r>
            <a:r>
              <a:rPr kumimoji="0" lang="en-US" sz="1000" b="0" i="0" u="none" strike="noStrike" cap="none" spc="0" normalizeH="0" baseline="0" dirty="0" err="1">
                <a:ln>
                  <a:noFill/>
                </a:ln>
                <a:solidFill>
                  <a:srgbClr val="000000"/>
                </a:solidFill>
                <a:effectLst/>
                <a:uFillTx/>
                <a:latin typeface="Arial"/>
                <a:ea typeface="Arial"/>
                <a:cs typeface="Arial"/>
                <a:sym typeface="Arial"/>
              </a:rPr>
              <a:t>hard-line</a:t>
            </a:r>
            <a:r>
              <a:rPr kumimoji="0" lang="en-US" sz="1000" b="0" i="0" u="none" strike="noStrike" cap="none" spc="0" normalizeH="0" baseline="0" dirty="0">
                <a:ln>
                  <a:noFill/>
                </a:ln>
                <a:solidFill>
                  <a:srgbClr val="000000"/>
                </a:solidFill>
                <a:effectLst/>
                <a:uFillTx/>
                <a:latin typeface="Arial"/>
                <a:ea typeface="Arial"/>
                <a:cs typeface="Arial"/>
                <a:sym typeface="Arial"/>
              </a:rPr>
              <a:t> conservative supporters trump announced in </a:t>
            </a:r>
            <a:r>
              <a:rPr kumimoji="0" lang="en-US" sz="1000" b="0" i="0" u="none" strike="noStrike" cap="none" spc="0" normalizeH="0" baseline="0" dirty="0" err="1">
                <a:ln>
                  <a:noFill/>
                </a:ln>
                <a:solidFill>
                  <a:srgbClr val="000000"/>
                </a:solidFill>
                <a:effectLst/>
                <a:uFillTx/>
                <a:latin typeface="Arial"/>
                <a:ea typeface="Arial"/>
                <a:cs typeface="Arial"/>
                <a:sym typeface="Arial"/>
              </a:rPr>
              <a:t>july</a:t>
            </a:r>
            <a:r>
              <a:rPr kumimoji="0" lang="en-US" sz="1000" b="0" i="0" u="none" strike="noStrike" cap="none" spc="0" normalizeH="0" baseline="0" dirty="0">
                <a:ln>
                  <a:noFill/>
                </a:ln>
                <a:solidFill>
                  <a:srgbClr val="000000"/>
                </a:solidFill>
                <a:effectLst/>
                <a:uFillTx/>
                <a:latin typeface="Arial"/>
                <a:ea typeface="Arial"/>
                <a:cs typeface="Arial"/>
                <a:sym typeface="Arial"/>
              </a:rPr>
              <a:t> that he would prohibit transgender people from serving in the military reversing democratic president </a:t>
            </a:r>
            <a:r>
              <a:rPr kumimoji="0" lang="en-US" sz="1000" b="0" i="0" u="none" strike="noStrike" cap="none" spc="0" normalizeH="0" baseline="0" dirty="0" err="1">
                <a:ln>
                  <a:noFill/>
                </a:ln>
                <a:solidFill>
                  <a:srgbClr val="000000"/>
                </a:solidFill>
                <a:effectLst/>
                <a:uFillTx/>
                <a:latin typeface="Arial"/>
                <a:ea typeface="Arial"/>
                <a:cs typeface="Arial"/>
                <a:sym typeface="Arial"/>
              </a:rPr>
              <a:t>barack</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obamas</a:t>
            </a:r>
            <a:r>
              <a:rPr kumimoji="0" lang="en-US" sz="1000" b="0" i="0" u="none" strike="noStrike" cap="none" spc="0" normalizeH="0" baseline="0" dirty="0">
                <a:ln>
                  <a:noFill/>
                </a:ln>
                <a:solidFill>
                  <a:srgbClr val="000000"/>
                </a:solidFill>
                <a:effectLst/>
                <a:uFillTx/>
                <a:latin typeface="Arial"/>
                <a:ea typeface="Arial"/>
                <a:cs typeface="Arial"/>
                <a:sym typeface="Arial"/>
              </a:rPr>
              <a:t> policy of accepting them trump said on twitter at the time that the military cannot be burdened with the tremendous medical costs and disruption that transgender in the military would entail four federal judges - in </a:t>
            </a:r>
            <a:r>
              <a:rPr kumimoji="0" lang="en-US" sz="1000" b="0" i="0" u="none" strike="noStrike" cap="none" spc="0" normalizeH="0" baseline="0" dirty="0" err="1">
                <a:ln>
                  <a:noFill/>
                </a:ln>
                <a:solidFill>
                  <a:srgbClr val="000000"/>
                </a:solidFill>
                <a:effectLst/>
                <a:uFillTx/>
                <a:latin typeface="Arial"/>
                <a:ea typeface="Arial"/>
                <a:cs typeface="Arial"/>
                <a:sym typeface="Arial"/>
              </a:rPr>
              <a:t>baltimore</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washington</a:t>
            </a:r>
            <a:r>
              <a:rPr kumimoji="0" lang="en-US" sz="1000" b="0" i="0" u="none" strike="noStrike" cap="none" spc="0" normalizeH="0" baseline="0" dirty="0">
                <a:ln>
                  <a:noFill/>
                </a:ln>
                <a:solidFill>
                  <a:srgbClr val="000000"/>
                </a:solidFill>
                <a:effectLst/>
                <a:uFillTx/>
                <a:latin typeface="Arial"/>
                <a:ea typeface="Arial"/>
                <a:cs typeface="Arial"/>
                <a:sym typeface="Arial"/>
              </a:rPr>
              <a:t> dc </a:t>
            </a:r>
            <a:r>
              <a:rPr kumimoji="0" lang="en-US" sz="1000" b="0" i="0" u="none" strike="noStrike" cap="none" spc="0" normalizeH="0" baseline="0" dirty="0" err="1">
                <a:ln>
                  <a:noFill/>
                </a:ln>
                <a:solidFill>
                  <a:srgbClr val="000000"/>
                </a:solidFill>
                <a:effectLst/>
                <a:uFillTx/>
                <a:latin typeface="Arial"/>
                <a:ea typeface="Arial"/>
                <a:cs typeface="Arial"/>
                <a:sym typeface="Arial"/>
              </a:rPr>
              <a:t>seattle</a:t>
            </a:r>
            <a:r>
              <a:rPr kumimoji="0" lang="en-US" sz="1000" b="0" i="0" u="none" strike="noStrike" cap="none" spc="0" normalizeH="0" baseline="0" dirty="0">
                <a:ln>
                  <a:noFill/>
                </a:ln>
                <a:solidFill>
                  <a:srgbClr val="000000"/>
                </a:solidFill>
                <a:effectLst/>
                <a:uFillTx/>
                <a:latin typeface="Arial"/>
                <a:ea typeface="Arial"/>
                <a:cs typeface="Arial"/>
                <a:sym typeface="Arial"/>
              </a:rPr>
              <a:t> and riverside </a:t>
            </a:r>
            <a:r>
              <a:rPr kumimoji="0" lang="en-US" sz="1000" b="0" i="0" u="none" strike="noStrike" cap="none" spc="0" normalizeH="0" baseline="0" dirty="0" err="1">
                <a:ln>
                  <a:noFill/>
                </a:ln>
                <a:solidFill>
                  <a:srgbClr val="000000"/>
                </a:solidFill>
                <a:effectLst/>
                <a:uFillTx/>
                <a:latin typeface="Arial"/>
                <a:ea typeface="Arial"/>
                <a:cs typeface="Arial"/>
                <a:sym typeface="Arial"/>
              </a:rPr>
              <a:t>california</a:t>
            </a:r>
            <a:r>
              <a:rPr kumimoji="0" lang="en-US" sz="1000" b="0" i="0" u="none" strike="noStrike" cap="none" spc="0" normalizeH="0" baseline="0" dirty="0">
                <a:ln>
                  <a:noFill/>
                </a:ln>
                <a:solidFill>
                  <a:srgbClr val="000000"/>
                </a:solidFill>
                <a:effectLst/>
                <a:uFillTx/>
                <a:latin typeface="Arial"/>
                <a:ea typeface="Arial"/>
                <a:cs typeface="Arial"/>
                <a:sym typeface="Arial"/>
              </a:rPr>
              <a:t> - have issued rulings blocking trumps ban while legal challenges to the republican presidents policy proceed the judges said the ban would likely violate the right under the us constitution to equal protection under the law the pentagon on dec 8 issued guidelines to recruitment personnel in order to enlist transgender applicants by </a:t>
            </a:r>
            <a:r>
              <a:rPr kumimoji="0" lang="en-US" sz="1000" b="0" i="0" u="none" strike="noStrike" cap="none" spc="0" normalizeH="0" baseline="0" dirty="0" err="1">
                <a:ln>
                  <a:noFill/>
                </a:ln>
                <a:solidFill>
                  <a:srgbClr val="000000"/>
                </a:solidFill>
                <a:effectLst/>
                <a:uFillTx/>
                <a:latin typeface="Arial"/>
                <a:ea typeface="Arial"/>
                <a:cs typeface="Arial"/>
                <a:sym typeface="Arial"/>
              </a:rPr>
              <a:t>jan</a:t>
            </a:r>
            <a:r>
              <a:rPr kumimoji="0" lang="en-US" sz="1000" b="0" i="0" u="none" strike="noStrike" cap="none" spc="0" normalizeH="0" baseline="0" dirty="0">
                <a:ln>
                  <a:noFill/>
                </a:ln>
                <a:solidFill>
                  <a:srgbClr val="000000"/>
                </a:solidFill>
                <a:effectLst/>
                <a:uFillTx/>
                <a:latin typeface="Arial"/>
                <a:ea typeface="Arial"/>
                <a:cs typeface="Arial"/>
                <a:sym typeface="Arial"/>
              </a:rPr>
              <a:t> 1 the memo outlined medical requirements and specified how the applicants sex would be identified and even which undergarments they would wear the trump administration previously said in legal papers that the armed forces were not prepared to train thousands of personnel on the medical standards needed to process transgender applicants and might have to accept some individuals who are not medically fit for service the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administration had set a deadline of </a:t>
            </a:r>
            <a:r>
              <a:rPr kumimoji="0" lang="en-US" sz="1000" b="0" i="0" u="none" strike="noStrike" cap="none" spc="0" normalizeH="0" baseline="0" dirty="0" err="1">
                <a:ln>
                  <a:noFill/>
                </a:ln>
                <a:solidFill>
                  <a:srgbClr val="000000"/>
                </a:solidFill>
                <a:effectLst/>
                <a:uFillTx/>
                <a:latin typeface="Arial"/>
                <a:ea typeface="Arial"/>
                <a:cs typeface="Arial"/>
                <a:sym typeface="Arial"/>
              </a:rPr>
              <a:t>july</a:t>
            </a:r>
            <a:r>
              <a:rPr kumimoji="0" lang="en-US" sz="1000" b="0" i="0" u="none" strike="noStrike" cap="none" spc="0" normalizeH="0" baseline="0" dirty="0">
                <a:ln>
                  <a:noFill/>
                </a:ln>
                <a:solidFill>
                  <a:srgbClr val="000000"/>
                </a:solidFill>
                <a:effectLst/>
                <a:uFillTx/>
                <a:latin typeface="Arial"/>
                <a:ea typeface="Arial"/>
                <a:cs typeface="Arial"/>
                <a:sym typeface="Arial"/>
              </a:rPr>
              <a:t> 1 2017 to begin accepting transgender recruits but trumps defense secretary </a:t>
            </a:r>
            <a:r>
              <a:rPr kumimoji="0" lang="en-US" sz="1000" b="0" i="0" u="none" strike="noStrike" cap="none" spc="0" normalizeH="0" baseline="0" dirty="0" err="1">
                <a:ln>
                  <a:noFill/>
                </a:ln>
                <a:solidFill>
                  <a:srgbClr val="000000"/>
                </a:solidFill>
                <a:effectLst/>
                <a:uFillTx/>
                <a:latin typeface="Arial"/>
                <a:ea typeface="Arial"/>
                <a:cs typeface="Arial"/>
                <a:sym typeface="Arial"/>
              </a:rPr>
              <a:t>james</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mattis</a:t>
            </a:r>
            <a:r>
              <a:rPr kumimoji="0" lang="en-US" sz="1000" b="0" i="0" u="none" strike="noStrike" cap="none" spc="0" normalizeH="0" baseline="0" dirty="0">
                <a:ln>
                  <a:noFill/>
                </a:ln>
                <a:solidFill>
                  <a:srgbClr val="000000"/>
                </a:solidFill>
                <a:effectLst/>
                <a:uFillTx/>
                <a:latin typeface="Arial"/>
                <a:ea typeface="Arial"/>
                <a:cs typeface="Arial"/>
                <a:sym typeface="Arial"/>
              </a:rPr>
              <a:t> postponed that date to </a:t>
            </a:r>
            <a:r>
              <a:rPr kumimoji="0" lang="en-US" sz="1000" b="0" i="0" u="none" strike="noStrike" cap="none" spc="0" normalizeH="0" baseline="0" dirty="0" err="1">
                <a:ln>
                  <a:noFill/>
                </a:ln>
                <a:solidFill>
                  <a:srgbClr val="000000"/>
                </a:solidFill>
                <a:effectLst/>
                <a:uFillTx/>
                <a:latin typeface="Arial"/>
                <a:ea typeface="Arial"/>
                <a:cs typeface="Arial"/>
                <a:sym typeface="Arial"/>
              </a:rPr>
              <a:t>jan</a:t>
            </a:r>
            <a:r>
              <a:rPr kumimoji="0" lang="en-US" sz="1000" b="0" i="0" u="none" strike="noStrike" cap="none" spc="0" normalizeH="0" baseline="0" dirty="0">
                <a:ln>
                  <a:noFill/>
                </a:ln>
                <a:solidFill>
                  <a:srgbClr val="000000"/>
                </a:solidFill>
                <a:effectLst/>
                <a:uFillTx/>
                <a:latin typeface="Arial"/>
                <a:ea typeface="Arial"/>
                <a:cs typeface="Arial"/>
                <a:sym typeface="Arial"/>
              </a:rPr>
              <a:t> 1 2018 which the presidents ban then put off indefinitely trump has taken other steps aimed at rolling back transgender rights in </a:t>
            </a:r>
            <a:r>
              <a:rPr kumimoji="0" lang="en-US" sz="1000" b="0" i="0" u="none" strike="noStrike" cap="none" spc="0" normalizeH="0" baseline="0" dirty="0" err="1">
                <a:ln>
                  <a:noFill/>
                </a:ln>
                <a:solidFill>
                  <a:srgbClr val="000000"/>
                </a:solidFill>
                <a:effectLst/>
                <a:uFillTx/>
                <a:latin typeface="Arial"/>
                <a:ea typeface="Arial"/>
                <a:cs typeface="Arial"/>
                <a:sym typeface="Arial"/>
              </a:rPr>
              <a:t>october</a:t>
            </a:r>
            <a:r>
              <a:rPr kumimoji="0" lang="en-US" sz="1000" b="0" i="0" u="none" strike="noStrike" cap="none" spc="0" normalizeH="0" baseline="0" dirty="0">
                <a:ln>
                  <a:noFill/>
                </a:ln>
                <a:solidFill>
                  <a:srgbClr val="000000"/>
                </a:solidFill>
                <a:effectLst/>
                <a:uFillTx/>
                <a:latin typeface="Arial"/>
                <a:ea typeface="Arial"/>
                <a:cs typeface="Arial"/>
                <a:sym typeface="Arial"/>
              </a:rPr>
              <a:t> his administration said a federal law banning gender-based workplace discrimination does not protect transgender employees reversing another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-era position in </a:t>
            </a:r>
            <a:r>
              <a:rPr kumimoji="0" lang="en-US" sz="1000" b="0" i="0" u="none" strike="noStrike" cap="none" spc="0" normalizeH="0" baseline="0" dirty="0" err="1">
                <a:ln>
                  <a:noFill/>
                </a:ln>
                <a:solidFill>
                  <a:srgbClr val="000000"/>
                </a:solidFill>
                <a:effectLst/>
                <a:uFillTx/>
                <a:latin typeface="Arial"/>
                <a:ea typeface="Arial"/>
                <a:cs typeface="Arial"/>
                <a:sym typeface="Arial"/>
              </a:rPr>
              <a:t>february</a:t>
            </a:r>
            <a:r>
              <a:rPr kumimoji="0" lang="en-US" sz="1000" b="0" i="0" u="none" strike="noStrike" cap="none" spc="0" normalizeH="0" baseline="0" dirty="0">
                <a:ln>
                  <a:noFill/>
                </a:ln>
                <a:solidFill>
                  <a:srgbClr val="000000"/>
                </a:solidFill>
                <a:effectLst/>
                <a:uFillTx/>
                <a:latin typeface="Arial"/>
                <a:ea typeface="Arial"/>
                <a:cs typeface="Arial"/>
                <a:sym typeface="Arial"/>
              </a:rPr>
              <a:t> trump rescinded guidance issued by the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administration saying that public schools should allow transgender students to use the restroom that corresponds to their gender identity </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Sample Character length:</a:t>
            </a: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4077</a:t>
            </a:r>
          </a:p>
        </p:txBody>
      </p:sp>
    </p:spTree>
    <p:extLst>
      <p:ext uri="{BB962C8B-B14F-4D97-AF65-F5344CB8AC3E}">
        <p14:creationId xmlns:p14="http://schemas.microsoft.com/office/powerpoint/2010/main" val="19932706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rPr lang="en-US" dirty="0"/>
              <a:t>Text Sample</a:t>
            </a:r>
            <a:endParaRPr dirty="0"/>
          </a:p>
        </p:txBody>
      </p:sp>
      <p:sp>
        <p:nvSpPr>
          <p:cNvPr id="146" name="If helpful, show an example of the raw data…"/>
          <p:cNvSpPr txBox="1"/>
          <p:nvPr/>
        </p:nvSpPr>
        <p:spPr>
          <a:xfrm>
            <a:off x="457199" y="5211938"/>
            <a:ext cx="8229601" cy="45653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50000"/>
              </a:lnSpc>
            </a:pPr>
            <a:endParaRPr dirty="0"/>
          </a:p>
        </p:txBody>
      </p:sp>
      <p:sp>
        <p:nvSpPr>
          <p:cNvPr id="3" name="TextBox 2">
            <a:extLst>
              <a:ext uri="{FF2B5EF4-FFF2-40B4-BE49-F238E27FC236}">
                <a16:creationId xmlns:a16="http://schemas.microsoft.com/office/drawing/2014/main" id="{B968701A-7B7B-A567-61BE-941973BECFA6}"/>
              </a:ext>
            </a:extLst>
          </p:cNvPr>
          <p:cNvSpPr txBox="1"/>
          <p:nvPr/>
        </p:nvSpPr>
        <p:spPr>
          <a:xfrm>
            <a:off x="384936" y="1371600"/>
            <a:ext cx="8301864"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FF0000"/>
                </a:solidFill>
                <a:effectLst/>
                <a:uFillTx/>
                <a:latin typeface="Arial"/>
                <a:ea typeface="Arial"/>
                <a:cs typeface="Arial"/>
                <a:sym typeface="Arial"/>
              </a:rPr>
              <a:t>Fake Story:</a:t>
            </a:r>
          </a:p>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chemeClr val="tx1"/>
                </a:solidFill>
                <a:effectLst/>
                <a:uFillTx/>
                <a:latin typeface="Arial"/>
                <a:ea typeface="Arial"/>
                <a:cs typeface="Arial"/>
                <a:sym typeface="Arial"/>
              </a:rPr>
              <a:t>Original text</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chemeClr val="tx1"/>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On Christmas day, Donald Trump announced that he would  be back to work  the following day, but he is golfing for the fourth day in a row. The former reality show star blasted former President Barack Obama for playing golf and now Trump is on track to outpace the number of golf games his predecessor </a:t>
            </a:r>
            <a:r>
              <a:rPr kumimoji="0" lang="en-US" sz="1000" b="0" i="0" u="none" strike="noStrike" cap="none" spc="0" normalizeH="0" baseline="0" dirty="0" err="1">
                <a:ln>
                  <a:noFill/>
                </a:ln>
                <a:solidFill>
                  <a:srgbClr val="000000"/>
                </a:solidFill>
                <a:effectLst/>
                <a:uFillTx/>
                <a:latin typeface="Arial"/>
                <a:ea typeface="Arial"/>
                <a:cs typeface="Arial"/>
                <a:sym typeface="Arial"/>
              </a:rPr>
              <a:t>played.Updated</a:t>
            </a:r>
            <a:r>
              <a:rPr kumimoji="0" lang="en-US" sz="1000" b="0" i="0" u="none" strike="noStrike" cap="none" spc="0" normalizeH="0" baseline="0" dirty="0">
                <a:ln>
                  <a:noFill/>
                </a:ln>
                <a:solidFill>
                  <a:srgbClr val="000000"/>
                </a:solidFill>
                <a:effectLst/>
                <a:uFillTx/>
                <a:latin typeface="Arial"/>
                <a:ea typeface="Arial"/>
                <a:cs typeface="Arial"/>
                <a:sym typeface="Arial"/>
              </a:rPr>
              <a:t> my tracker of Trump s appearances at Trump properties.71 rounds of golf including today s. At this pace, he </a:t>
            </a:r>
            <a:r>
              <a:rPr kumimoji="0" lang="en-US" sz="1000" b="0" i="0" u="none" strike="noStrike" cap="none" spc="0" normalizeH="0" baseline="0" dirty="0" err="1">
                <a:ln>
                  <a:noFill/>
                </a:ln>
                <a:solidFill>
                  <a:srgbClr val="000000"/>
                </a:solidFill>
                <a:effectLst/>
                <a:uFillTx/>
                <a:latin typeface="Arial"/>
                <a:ea typeface="Arial"/>
                <a:cs typeface="Arial"/>
                <a:sym typeface="Arial"/>
              </a:rPr>
              <a:t>ll</a:t>
            </a:r>
            <a:r>
              <a:rPr kumimoji="0" lang="en-US" sz="1000" b="0" i="0" u="none" strike="noStrike" cap="none" spc="0" normalizeH="0" baseline="0" dirty="0">
                <a:ln>
                  <a:noFill/>
                </a:ln>
                <a:solidFill>
                  <a:srgbClr val="000000"/>
                </a:solidFill>
                <a:effectLst/>
                <a:uFillTx/>
                <a:latin typeface="Arial"/>
                <a:ea typeface="Arial"/>
                <a:cs typeface="Arial"/>
                <a:sym typeface="Arial"/>
              </a:rPr>
              <a:t> pass Obama s first-term total by July 24 next year. https://</a:t>
            </a:r>
            <a:r>
              <a:rPr kumimoji="0" lang="en-US" sz="1000" b="0" i="0" u="none" strike="noStrike" cap="none" spc="0" normalizeH="0" baseline="0" dirty="0" err="1">
                <a:ln>
                  <a:noFill/>
                </a:ln>
                <a:solidFill>
                  <a:srgbClr val="000000"/>
                </a:solidFill>
                <a:effectLst/>
                <a:uFillTx/>
                <a:latin typeface="Arial"/>
                <a:ea typeface="Arial"/>
                <a:cs typeface="Arial"/>
                <a:sym typeface="Arial"/>
              </a:rPr>
              <a:t>t.co</a:t>
            </a:r>
            <a:r>
              <a:rPr kumimoji="0" lang="en-US" sz="1000" b="0" i="0" u="none" strike="noStrike" cap="none" spc="0" normalizeH="0" baseline="0" dirty="0">
                <a:ln>
                  <a:noFill/>
                </a:ln>
                <a:solidFill>
                  <a:srgbClr val="000000"/>
                </a:solidFill>
                <a:effectLst/>
                <a:uFillTx/>
                <a:latin typeface="Arial"/>
                <a:ea typeface="Arial"/>
                <a:cs typeface="Arial"/>
                <a:sym typeface="Arial"/>
              </a:rPr>
              <a:t>/Fg7VacxRtJ </a:t>
            </a:r>
            <a:r>
              <a:rPr kumimoji="0" lang="en-US" sz="1000" b="0" i="0" u="none" strike="noStrike" cap="none" spc="0" normalizeH="0" baseline="0" dirty="0" err="1">
                <a:ln>
                  <a:noFill/>
                </a:ln>
                <a:solidFill>
                  <a:srgbClr val="000000"/>
                </a:solidFill>
                <a:effectLst/>
                <a:uFillTx/>
                <a:latin typeface="Arial"/>
                <a:ea typeface="Arial"/>
                <a:cs typeface="Arial"/>
                <a:sym typeface="Arial"/>
              </a:rPr>
              <a:t>pic.twitter.com</a:t>
            </a:r>
            <a:r>
              <a:rPr kumimoji="0" lang="en-US" sz="1000" b="0" i="0" u="none" strike="noStrike" cap="none" spc="0" normalizeH="0" baseline="0" dirty="0">
                <a:ln>
                  <a:noFill/>
                </a:ln>
                <a:solidFill>
                  <a:srgbClr val="000000"/>
                </a:solidFill>
                <a:effectLst/>
                <a:uFillTx/>
                <a:latin typeface="Arial"/>
                <a:ea typeface="Arial"/>
                <a:cs typeface="Arial"/>
                <a:sym typeface="Arial"/>
              </a:rPr>
              <a:t>/5gEMcjQTbH  Philip Bump (@</a:t>
            </a:r>
            <a:r>
              <a:rPr kumimoji="0" lang="en-US" sz="1000" b="0" i="0" u="none" strike="noStrike" cap="none" spc="0" normalizeH="0" baseline="0" dirty="0" err="1">
                <a:ln>
                  <a:noFill/>
                </a:ln>
                <a:solidFill>
                  <a:srgbClr val="000000"/>
                </a:solidFill>
                <a:effectLst/>
                <a:uFillTx/>
                <a:latin typeface="Arial"/>
                <a:ea typeface="Arial"/>
                <a:cs typeface="Arial"/>
                <a:sym typeface="Arial"/>
              </a:rPr>
              <a:t>pbump</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29, 2017 That makes what a Washington Post reporter discovered on Trump s website really weird, but everything about this administration is bizarre AF. The coding contained a reference to Obama and golf:  Unlike Obama, we are working to fix the problem   and not on the golf course.  However, the coding </a:t>
            </a:r>
            <a:r>
              <a:rPr kumimoji="0" lang="en-US" sz="1000" b="0" i="0" u="none" strike="noStrike" cap="none" spc="0" normalizeH="0" baseline="0" dirty="0" err="1">
                <a:ln>
                  <a:noFill/>
                </a:ln>
                <a:solidFill>
                  <a:srgbClr val="000000"/>
                </a:solidFill>
                <a:effectLst/>
                <a:uFillTx/>
                <a:latin typeface="Arial"/>
                <a:ea typeface="Arial"/>
                <a:cs typeface="Arial"/>
                <a:sym typeface="Arial"/>
              </a:rPr>
              <a:t>wasn</a:t>
            </a:r>
            <a:r>
              <a:rPr kumimoji="0" lang="en-US" sz="1000" b="0" i="0" u="none" strike="noStrike" cap="none" spc="0" normalizeH="0" baseline="0" dirty="0">
                <a:ln>
                  <a:noFill/>
                </a:ln>
                <a:solidFill>
                  <a:srgbClr val="000000"/>
                </a:solidFill>
                <a:effectLst/>
                <a:uFillTx/>
                <a:latin typeface="Arial"/>
                <a:ea typeface="Arial"/>
                <a:cs typeface="Arial"/>
                <a:sym typeface="Arial"/>
              </a:rPr>
              <a:t> t done </a:t>
            </a:r>
            <a:r>
              <a:rPr kumimoji="0" lang="en-US" sz="1000" b="0" i="0" u="none" strike="noStrike" cap="none" spc="0" normalizeH="0" baseline="0" dirty="0" err="1">
                <a:ln>
                  <a:noFill/>
                </a:ln>
                <a:solidFill>
                  <a:srgbClr val="000000"/>
                </a:solidFill>
                <a:effectLst/>
                <a:uFillTx/>
                <a:latin typeface="Arial"/>
                <a:ea typeface="Arial"/>
                <a:cs typeface="Arial"/>
                <a:sym typeface="Arial"/>
              </a:rPr>
              <a:t>correctly.The</a:t>
            </a:r>
            <a:r>
              <a:rPr kumimoji="0" lang="en-US" sz="1000" b="0" i="0" u="none" strike="noStrike" cap="none" spc="0" normalizeH="0" baseline="0" dirty="0">
                <a:ln>
                  <a:noFill/>
                </a:ln>
                <a:solidFill>
                  <a:srgbClr val="000000"/>
                </a:solidFill>
                <a:effectLst/>
                <a:uFillTx/>
                <a:latin typeface="Arial"/>
                <a:ea typeface="Arial"/>
                <a:cs typeface="Arial"/>
                <a:sym typeface="Arial"/>
              </a:rPr>
              <a:t> website of Donald Trump, who has spent several days in a row at the golf course, is coded to serve up the following message in the event of an internal server error: https://</a:t>
            </a:r>
            <a:r>
              <a:rPr kumimoji="0" lang="en-US" sz="1000" b="0" i="0" u="none" strike="noStrike" cap="none" spc="0" normalizeH="0" baseline="0" dirty="0" err="1">
                <a:ln>
                  <a:noFill/>
                </a:ln>
                <a:solidFill>
                  <a:srgbClr val="000000"/>
                </a:solidFill>
                <a:effectLst/>
                <a:uFillTx/>
                <a:latin typeface="Arial"/>
                <a:ea typeface="Arial"/>
                <a:cs typeface="Arial"/>
                <a:sym typeface="Arial"/>
              </a:rPr>
              <a:t>t.co</a:t>
            </a:r>
            <a:r>
              <a:rPr kumimoji="0" lang="en-US" sz="1000" b="0" i="0" u="none" strike="noStrike" cap="none" spc="0" normalizeH="0" baseline="0" dirty="0">
                <a:ln>
                  <a:noFill/>
                </a:ln>
                <a:solidFill>
                  <a:srgbClr val="000000"/>
                </a:solidFill>
                <a:effectLst/>
                <a:uFillTx/>
                <a:latin typeface="Arial"/>
                <a:ea typeface="Arial"/>
                <a:cs typeface="Arial"/>
                <a:sym typeface="Arial"/>
              </a:rPr>
              <a:t>/</a:t>
            </a:r>
            <a:r>
              <a:rPr kumimoji="0" lang="en-US" sz="1000" b="0" i="0" u="none" strike="noStrike" cap="none" spc="0" normalizeH="0" baseline="0" dirty="0" err="1">
                <a:ln>
                  <a:noFill/>
                </a:ln>
                <a:solidFill>
                  <a:srgbClr val="000000"/>
                </a:solidFill>
                <a:effectLst/>
                <a:uFillTx/>
                <a:latin typeface="Arial"/>
                <a:ea typeface="Arial"/>
                <a:cs typeface="Arial"/>
                <a:sym typeface="Arial"/>
              </a:rPr>
              <a:t>zrWpyMXRcz</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pic.twitter.com</a:t>
            </a:r>
            <a:r>
              <a:rPr kumimoji="0" lang="en-US" sz="1000" b="0" i="0" u="none" strike="noStrike" cap="none" spc="0" normalizeH="0" baseline="0" dirty="0">
                <a:ln>
                  <a:noFill/>
                </a:ln>
                <a:solidFill>
                  <a:srgbClr val="000000"/>
                </a:solidFill>
                <a:effectLst/>
                <a:uFillTx/>
                <a:latin typeface="Arial"/>
                <a:ea typeface="Arial"/>
                <a:cs typeface="Arial"/>
                <a:sym typeface="Arial"/>
              </a:rPr>
              <a:t>/wiQSQNNzw0  Christopher Ingraham (@_</a:t>
            </a:r>
            <a:r>
              <a:rPr kumimoji="0" lang="en-US" sz="1000" b="0" i="0" u="none" strike="noStrike" cap="none" spc="0" normalizeH="0" baseline="0" dirty="0" err="1">
                <a:ln>
                  <a:noFill/>
                </a:ln>
                <a:solidFill>
                  <a:srgbClr val="000000"/>
                </a:solidFill>
                <a:effectLst/>
                <a:uFillTx/>
                <a:latin typeface="Arial"/>
                <a:ea typeface="Arial"/>
                <a:cs typeface="Arial"/>
                <a:sym typeface="Arial"/>
              </a:rPr>
              <a:t>cingraham</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28, 2017That snippet of code appears to be on all https://</a:t>
            </a:r>
            <a:r>
              <a:rPr kumimoji="0" lang="en-US" sz="1000" b="0" i="0" u="none" strike="noStrike" cap="none" spc="0" normalizeH="0" baseline="0" dirty="0" err="1">
                <a:ln>
                  <a:noFill/>
                </a:ln>
                <a:solidFill>
                  <a:srgbClr val="000000"/>
                </a:solidFill>
                <a:effectLst/>
                <a:uFillTx/>
                <a:latin typeface="Arial"/>
                <a:ea typeface="Arial"/>
                <a:cs typeface="Arial"/>
                <a:sym typeface="Arial"/>
              </a:rPr>
              <a:t>t.co</a:t>
            </a:r>
            <a:r>
              <a:rPr kumimoji="0" lang="en-US" sz="1000" b="0" i="0" u="none" strike="noStrike" cap="none" spc="0" normalizeH="0" baseline="0" dirty="0">
                <a:ln>
                  <a:noFill/>
                </a:ln>
                <a:solidFill>
                  <a:srgbClr val="000000"/>
                </a:solidFill>
                <a:effectLst/>
                <a:uFillTx/>
                <a:latin typeface="Arial"/>
                <a:ea typeface="Arial"/>
                <a:cs typeface="Arial"/>
                <a:sym typeface="Arial"/>
              </a:rPr>
              <a:t>/dkhw0AlHB4 pages, which the footer says is paid for by the RNC? </a:t>
            </a:r>
            <a:r>
              <a:rPr kumimoji="0" lang="en-US" sz="1000" b="0" i="0" u="none" strike="noStrike" cap="none" spc="0" normalizeH="0" baseline="0" dirty="0" err="1">
                <a:ln>
                  <a:noFill/>
                </a:ln>
                <a:solidFill>
                  <a:srgbClr val="000000"/>
                </a:solidFill>
                <a:effectLst/>
                <a:uFillTx/>
                <a:latin typeface="Arial"/>
                <a:ea typeface="Arial"/>
                <a:cs typeface="Arial"/>
                <a:sym typeface="Arial"/>
              </a:rPr>
              <a:t>pic.twitter.com</a:t>
            </a:r>
            <a:r>
              <a:rPr kumimoji="0" lang="en-US" sz="1000" b="0" i="0" u="none" strike="noStrike" cap="none" spc="0" normalizeH="0" baseline="0" dirty="0">
                <a:ln>
                  <a:noFill/>
                </a:ln>
                <a:solidFill>
                  <a:srgbClr val="000000"/>
                </a:solidFill>
                <a:effectLst/>
                <a:uFillTx/>
                <a:latin typeface="Arial"/>
                <a:ea typeface="Arial"/>
                <a:cs typeface="Arial"/>
                <a:sym typeface="Arial"/>
              </a:rPr>
              <a:t>/oaZDT126B3  Christopher Ingraham (@_</a:t>
            </a:r>
            <a:r>
              <a:rPr kumimoji="0" lang="en-US" sz="1000" b="0" i="0" u="none" strike="noStrike" cap="none" spc="0" normalizeH="0" baseline="0" dirty="0" err="1">
                <a:ln>
                  <a:noFill/>
                </a:ln>
                <a:solidFill>
                  <a:srgbClr val="000000"/>
                </a:solidFill>
                <a:effectLst/>
                <a:uFillTx/>
                <a:latin typeface="Arial"/>
                <a:ea typeface="Arial"/>
                <a:cs typeface="Arial"/>
                <a:sym typeface="Arial"/>
              </a:rPr>
              <a:t>cingraham</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28, 2017It s also all over https://</a:t>
            </a:r>
            <a:r>
              <a:rPr kumimoji="0" lang="en-US" sz="1000" b="0" i="0" u="none" strike="noStrike" cap="none" spc="0" normalizeH="0" baseline="0" dirty="0" err="1">
                <a:ln>
                  <a:noFill/>
                </a:ln>
                <a:solidFill>
                  <a:srgbClr val="000000"/>
                </a:solidFill>
                <a:effectLst/>
                <a:uFillTx/>
                <a:latin typeface="Arial"/>
                <a:ea typeface="Arial"/>
                <a:cs typeface="Arial"/>
                <a:sym typeface="Arial"/>
              </a:rPr>
              <a:t>t.co</a:t>
            </a:r>
            <a:r>
              <a:rPr kumimoji="0" lang="en-US" sz="1000" b="0" i="0" u="none" strike="noStrike" cap="none" spc="0" normalizeH="0" baseline="0" dirty="0">
                <a:ln>
                  <a:noFill/>
                </a:ln>
                <a:solidFill>
                  <a:srgbClr val="000000"/>
                </a:solidFill>
                <a:effectLst/>
                <a:uFillTx/>
                <a:latin typeface="Arial"/>
                <a:ea typeface="Arial"/>
                <a:cs typeface="Arial"/>
                <a:sym typeface="Arial"/>
              </a:rPr>
              <a:t>/ayBlGmk65Z. As others have noted in this thread, this is weird code and it s not clear it would ever actually display, but who knows.  Christopher Ingraham (@_</a:t>
            </a:r>
            <a:r>
              <a:rPr kumimoji="0" lang="en-US" sz="1000" b="0" i="0" u="none" strike="noStrike" cap="none" spc="0" normalizeH="0" baseline="0" dirty="0" err="1">
                <a:ln>
                  <a:noFill/>
                </a:ln>
                <a:solidFill>
                  <a:srgbClr val="000000"/>
                </a:solidFill>
                <a:effectLst/>
                <a:uFillTx/>
                <a:latin typeface="Arial"/>
                <a:ea typeface="Arial"/>
                <a:cs typeface="Arial"/>
                <a:sym typeface="Arial"/>
              </a:rPr>
              <a:t>cingraham</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28, 2017After the coding was called out, the reference to Obama was </a:t>
            </a:r>
            <a:r>
              <a:rPr kumimoji="0" lang="en-US" sz="1000" b="0" i="0" u="none" strike="noStrike" cap="none" spc="0" normalizeH="0" baseline="0" dirty="0" err="1">
                <a:ln>
                  <a:noFill/>
                </a:ln>
                <a:solidFill>
                  <a:srgbClr val="000000"/>
                </a:solidFill>
                <a:effectLst/>
                <a:uFillTx/>
                <a:latin typeface="Arial"/>
                <a:ea typeface="Arial"/>
                <a:cs typeface="Arial"/>
                <a:sym typeface="Arial"/>
              </a:rPr>
              <a:t>deleted.UPDATE</a:t>
            </a:r>
            <a:r>
              <a:rPr kumimoji="0" lang="en-US" sz="1000" b="0" i="0" u="none" strike="noStrike" cap="none" spc="0" normalizeH="0" baseline="0" dirty="0">
                <a:ln>
                  <a:noFill/>
                </a:ln>
                <a:solidFill>
                  <a:srgbClr val="000000"/>
                </a:solidFill>
                <a:effectLst/>
                <a:uFillTx/>
                <a:latin typeface="Arial"/>
                <a:ea typeface="Arial"/>
                <a:cs typeface="Arial"/>
                <a:sym typeface="Arial"/>
              </a:rPr>
              <a:t>: The golf error message has been removed from the Trump and GOP websites. They also fixed the </a:t>
            </a:r>
            <a:r>
              <a:rPr kumimoji="0" lang="en-US" sz="1000" b="0" i="0" u="none" strike="noStrike" cap="none" spc="0" normalizeH="0" baseline="0" dirty="0" err="1">
                <a:ln>
                  <a:noFill/>
                </a:ln>
                <a:solidFill>
                  <a:srgbClr val="000000"/>
                </a:solidFill>
                <a:effectLst/>
                <a:uFillTx/>
                <a:latin typeface="Arial"/>
                <a:ea typeface="Arial"/>
                <a:cs typeface="Arial"/>
                <a:sym typeface="Arial"/>
              </a:rPr>
              <a:t>javascript</a:t>
            </a:r>
            <a:r>
              <a:rPr kumimoji="0" lang="en-US" sz="1000" b="0" i="0" u="none" strike="noStrike" cap="none" spc="0" normalizeH="0" baseline="0" dirty="0">
                <a:ln>
                  <a:noFill/>
                </a:ln>
                <a:solidFill>
                  <a:srgbClr val="000000"/>
                </a:solidFill>
                <a:effectLst/>
                <a:uFillTx/>
                <a:latin typeface="Arial"/>
                <a:ea typeface="Arial"/>
                <a:cs typeface="Arial"/>
                <a:sym typeface="Arial"/>
              </a:rPr>
              <a:t>  =  vs  ==  problem. Still not clear when these messages would actually display, since the actual 404 (and presumably 500) page displays a different message </a:t>
            </a:r>
            <a:r>
              <a:rPr kumimoji="0" lang="en-US" sz="1000" b="0" i="0" u="none" strike="noStrike" cap="none" spc="0" normalizeH="0" baseline="0" dirty="0" err="1">
                <a:ln>
                  <a:noFill/>
                </a:ln>
                <a:solidFill>
                  <a:srgbClr val="000000"/>
                </a:solidFill>
                <a:effectLst/>
                <a:uFillTx/>
                <a:latin typeface="Arial"/>
                <a:ea typeface="Arial"/>
                <a:cs typeface="Arial"/>
                <a:sym typeface="Arial"/>
              </a:rPr>
              <a:t>pic.twitter.com</a:t>
            </a:r>
            <a:r>
              <a:rPr kumimoji="0" lang="en-US" sz="1000" b="0" i="0" u="none" strike="noStrike" cap="none" spc="0" normalizeH="0" baseline="0" dirty="0">
                <a:ln>
                  <a:noFill/>
                </a:ln>
                <a:solidFill>
                  <a:srgbClr val="000000"/>
                </a:solidFill>
                <a:effectLst/>
                <a:uFillTx/>
                <a:latin typeface="Arial"/>
                <a:ea typeface="Arial"/>
                <a:cs typeface="Arial"/>
                <a:sym typeface="Arial"/>
              </a:rPr>
              <a:t>/Z7dmyQ5smy  Christopher Ingraham (@_</a:t>
            </a:r>
            <a:r>
              <a:rPr kumimoji="0" lang="en-US" sz="1000" b="0" i="0" u="none" strike="noStrike" cap="none" spc="0" normalizeH="0" baseline="0" dirty="0" err="1">
                <a:ln>
                  <a:noFill/>
                </a:ln>
                <a:solidFill>
                  <a:srgbClr val="000000"/>
                </a:solidFill>
                <a:effectLst/>
                <a:uFillTx/>
                <a:latin typeface="Arial"/>
                <a:ea typeface="Arial"/>
                <a:cs typeface="Arial"/>
                <a:sym typeface="Arial"/>
              </a:rPr>
              <a:t>cingraham</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29, 2017That suggests someone at either RNC or the Trump admin is sensitive enough to Trump s golf problem to make this issue go away quickly once people noticed. You have no idea how much I d love to see the email exchange that led us here.  Christopher Ingraham (@_</a:t>
            </a:r>
            <a:r>
              <a:rPr kumimoji="0" lang="en-US" sz="1000" b="0" i="0" u="none" strike="noStrike" cap="none" spc="0" normalizeH="0" baseline="0" dirty="0" err="1">
                <a:ln>
                  <a:noFill/>
                </a:ln>
                <a:solidFill>
                  <a:srgbClr val="000000"/>
                </a:solidFill>
                <a:effectLst/>
                <a:uFillTx/>
                <a:latin typeface="Arial"/>
                <a:ea typeface="Arial"/>
                <a:cs typeface="Arial"/>
                <a:sym typeface="Arial"/>
              </a:rPr>
              <a:t>cingraham</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29, 2017 The code was f-</a:t>
            </a:r>
            <a:r>
              <a:rPr kumimoji="0" lang="en-US" sz="1000" b="0" i="0" u="none" strike="noStrike" cap="none" spc="0" normalizeH="0" baseline="0" dirty="0" err="1">
                <a:ln>
                  <a:noFill/>
                </a:ln>
                <a:solidFill>
                  <a:srgbClr val="000000"/>
                </a:solidFill>
                <a:effectLst/>
                <a:uFillTx/>
                <a:latin typeface="Arial"/>
                <a:ea typeface="Arial"/>
                <a:cs typeface="Arial"/>
                <a:sym typeface="Arial"/>
              </a:rPr>
              <a:t>cked</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up.The</a:t>
            </a:r>
            <a:r>
              <a:rPr kumimoji="0" lang="en-US" sz="1000" b="0" i="0" u="none" strike="noStrike" cap="none" spc="0" normalizeH="0" baseline="0" dirty="0">
                <a:ln>
                  <a:noFill/>
                </a:ln>
                <a:solidFill>
                  <a:srgbClr val="000000"/>
                </a:solidFill>
                <a:effectLst/>
                <a:uFillTx/>
                <a:latin typeface="Arial"/>
                <a:ea typeface="Arial"/>
                <a:cs typeface="Arial"/>
                <a:sym typeface="Arial"/>
              </a:rPr>
              <a:t> best part about this is that they are using the  =  (assignment) operator which means that bit of code will never get run. If you look a few lines up  </a:t>
            </a:r>
            <a:r>
              <a:rPr kumimoji="0" lang="en-US" sz="1000" b="0" i="0" u="none" strike="noStrike" cap="none" spc="0" normalizeH="0" baseline="0" dirty="0" err="1">
                <a:ln>
                  <a:noFill/>
                </a:ln>
                <a:solidFill>
                  <a:srgbClr val="000000"/>
                </a:solidFill>
                <a:effectLst/>
                <a:uFillTx/>
                <a:latin typeface="Arial"/>
                <a:ea typeface="Arial"/>
                <a:cs typeface="Arial"/>
                <a:sym typeface="Arial"/>
              </a:rPr>
              <a:t>errorCode</a:t>
            </a:r>
            <a:r>
              <a:rPr kumimoji="0" lang="en-US" sz="1000" b="0" i="0" u="none" strike="noStrike" cap="none" spc="0" normalizeH="0" baseline="0" dirty="0">
                <a:ln>
                  <a:noFill/>
                </a:ln>
                <a:solidFill>
                  <a:srgbClr val="000000"/>
                </a:solidFill>
                <a:effectLst/>
                <a:uFillTx/>
                <a:latin typeface="Arial"/>
                <a:ea typeface="Arial"/>
                <a:cs typeface="Arial"/>
                <a:sym typeface="Arial"/>
              </a:rPr>
              <a:t>  will always be  404          (@tw1trsux) December 28, 2017trump s coders can t code. Nobody is surprised.  Tim Peterson (@</a:t>
            </a:r>
            <a:r>
              <a:rPr kumimoji="0" lang="en-US" sz="1000" b="0" i="0" u="none" strike="noStrike" cap="none" spc="0" normalizeH="0" baseline="0" dirty="0" err="1">
                <a:ln>
                  <a:noFill/>
                </a:ln>
                <a:solidFill>
                  <a:srgbClr val="000000"/>
                </a:solidFill>
                <a:effectLst/>
                <a:uFillTx/>
                <a:latin typeface="Arial"/>
                <a:ea typeface="Arial"/>
                <a:cs typeface="Arial"/>
                <a:sym typeface="Arial"/>
              </a:rPr>
              <a:t>timrpeterson</a:t>
            </a:r>
            <a:r>
              <a:rPr kumimoji="0" lang="en-US" sz="1000" b="0" i="0" u="none" strike="noStrike" cap="none" spc="0" normalizeH="0" baseline="0" dirty="0">
                <a:ln>
                  <a:noFill/>
                </a:ln>
                <a:solidFill>
                  <a:srgbClr val="000000"/>
                </a:solidFill>
                <a:effectLst/>
                <a:uFillTx/>
                <a:latin typeface="Arial"/>
                <a:ea typeface="Arial"/>
                <a:cs typeface="Arial"/>
                <a:sym typeface="Arial"/>
              </a:rPr>
              <a:t>) December 28, 2017Donald Trump is obsessed with Obama that his name was even in the coding of his website while he played golf </a:t>
            </a:r>
            <a:r>
              <a:rPr kumimoji="0" lang="en-US" sz="1000" b="0" i="0" u="none" strike="noStrike" cap="none" spc="0" normalizeH="0" baseline="0" dirty="0" err="1">
                <a:ln>
                  <a:noFill/>
                </a:ln>
                <a:solidFill>
                  <a:srgbClr val="000000"/>
                </a:solidFill>
                <a:effectLst/>
                <a:uFillTx/>
                <a:latin typeface="Arial"/>
                <a:ea typeface="Arial"/>
                <a:cs typeface="Arial"/>
                <a:sym typeface="Arial"/>
              </a:rPr>
              <a:t>again.Photo</a:t>
            </a:r>
            <a:r>
              <a:rPr kumimoji="0" lang="en-US" sz="1000" b="0" i="0" u="none" strike="noStrike" cap="none" spc="0" normalizeH="0" baseline="0" dirty="0">
                <a:ln>
                  <a:noFill/>
                </a:ln>
                <a:solidFill>
                  <a:srgbClr val="000000"/>
                </a:solidFill>
                <a:effectLst/>
                <a:uFillTx/>
                <a:latin typeface="Arial"/>
                <a:ea typeface="Arial"/>
                <a:cs typeface="Arial"/>
                <a:sym typeface="Arial"/>
              </a:rPr>
              <a:t> by Joe </a:t>
            </a:r>
            <a:r>
              <a:rPr kumimoji="0" lang="en-US" sz="1000" b="0" i="0" u="none" strike="noStrike" cap="none" spc="0" normalizeH="0" baseline="0" dirty="0" err="1">
                <a:ln>
                  <a:noFill/>
                </a:ln>
                <a:solidFill>
                  <a:srgbClr val="000000"/>
                </a:solidFill>
                <a:effectLst/>
                <a:uFillTx/>
                <a:latin typeface="Arial"/>
                <a:ea typeface="Arial"/>
                <a:cs typeface="Arial"/>
                <a:sym typeface="Arial"/>
              </a:rPr>
              <a:t>Raedle</a:t>
            </a:r>
            <a:r>
              <a:rPr kumimoji="0" lang="en-US" sz="1000" b="0" i="0" u="none" strike="noStrike" cap="none" spc="0" normalizeH="0" baseline="0" dirty="0">
                <a:ln>
                  <a:noFill/>
                </a:ln>
                <a:solidFill>
                  <a:srgbClr val="000000"/>
                </a:solidFill>
                <a:effectLst/>
                <a:uFillTx/>
                <a:latin typeface="Arial"/>
                <a:ea typeface="Arial"/>
                <a:cs typeface="Arial"/>
                <a:sym typeface="Arial"/>
              </a:rPr>
              <a:t>/Getty Images. </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3226815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rPr lang="en-US" dirty="0"/>
              <a:t>Text Sample</a:t>
            </a:r>
            <a:endParaRPr dirty="0"/>
          </a:p>
        </p:txBody>
      </p:sp>
      <p:sp>
        <p:nvSpPr>
          <p:cNvPr id="146" name="If helpful, show an example of the raw data…"/>
          <p:cNvSpPr txBox="1"/>
          <p:nvPr/>
        </p:nvSpPr>
        <p:spPr>
          <a:xfrm>
            <a:off x="457199" y="5211938"/>
            <a:ext cx="8229601" cy="45653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pPr>
            <a:endParaRPr dirty="0"/>
          </a:p>
        </p:txBody>
      </p:sp>
      <p:sp>
        <p:nvSpPr>
          <p:cNvPr id="3" name="TextBox 2">
            <a:extLst>
              <a:ext uri="{FF2B5EF4-FFF2-40B4-BE49-F238E27FC236}">
                <a16:creationId xmlns:a16="http://schemas.microsoft.com/office/drawing/2014/main" id="{B968701A-7B7B-A567-61BE-941973BECFA6}"/>
              </a:ext>
            </a:extLst>
          </p:cNvPr>
          <p:cNvSpPr txBox="1"/>
          <p:nvPr/>
        </p:nvSpPr>
        <p:spPr>
          <a:xfrm>
            <a:off x="384936" y="1371600"/>
            <a:ext cx="8301864"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000000"/>
                </a:solidFill>
                <a:effectLst/>
                <a:uFillTx/>
                <a:latin typeface="Arial"/>
                <a:ea typeface="Arial"/>
                <a:cs typeface="Arial"/>
                <a:sym typeface="Arial"/>
              </a:rPr>
              <a:t>Cleaned text</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on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christmas</a:t>
            </a:r>
            <a:r>
              <a:rPr kumimoji="0" lang="en-US" sz="1000" b="0" i="0" u="none" strike="noStrike" cap="none" spc="0" normalizeH="0" baseline="0" dirty="0">
                <a:ln>
                  <a:noFill/>
                </a:ln>
                <a:solidFill>
                  <a:srgbClr val="000000"/>
                </a:solidFill>
                <a:effectLst/>
                <a:uFillTx/>
                <a:latin typeface="Arial"/>
                <a:ea typeface="Arial"/>
                <a:cs typeface="Arial"/>
                <a:sym typeface="Arial"/>
              </a:rPr>
              <a:t> day </a:t>
            </a:r>
            <a:r>
              <a:rPr kumimoji="0" lang="en-US" sz="1000" b="0" i="0" u="none" strike="noStrike" cap="none" spc="0" normalizeH="0" baseline="0" dirty="0" err="1">
                <a:ln>
                  <a:noFill/>
                </a:ln>
                <a:solidFill>
                  <a:srgbClr val="000000"/>
                </a:solidFill>
                <a:effectLst/>
                <a:uFillTx/>
                <a:latin typeface="Arial"/>
                <a:ea typeface="Arial"/>
                <a:cs typeface="Arial"/>
                <a:sym typeface="Arial"/>
              </a:rPr>
              <a:t>donald</a:t>
            </a:r>
            <a:r>
              <a:rPr kumimoji="0" lang="en-US" sz="1000" b="0" i="0" u="none" strike="noStrike" cap="none" spc="0" normalizeH="0" baseline="0" dirty="0">
                <a:ln>
                  <a:noFill/>
                </a:ln>
                <a:solidFill>
                  <a:srgbClr val="000000"/>
                </a:solidFill>
                <a:effectLst/>
                <a:uFillTx/>
                <a:latin typeface="Arial"/>
                <a:ea typeface="Arial"/>
                <a:cs typeface="Arial"/>
                <a:sym typeface="Arial"/>
              </a:rPr>
              <a:t> trump announced that he would be back to work the following day but he is golfing for the fourth day in a row the former reality show star blasted former president </a:t>
            </a:r>
            <a:r>
              <a:rPr kumimoji="0" lang="en-US" sz="1000" b="0" i="0" u="none" strike="noStrike" cap="none" spc="0" normalizeH="0" baseline="0" dirty="0" err="1">
                <a:ln>
                  <a:noFill/>
                </a:ln>
                <a:solidFill>
                  <a:srgbClr val="000000"/>
                </a:solidFill>
                <a:effectLst/>
                <a:uFillTx/>
                <a:latin typeface="Arial"/>
                <a:ea typeface="Arial"/>
                <a:cs typeface="Arial"/>
                <a:sym typeface="Arial"/>
              </a:rPr>
              <a:t>barack</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for playing golf and now trump is on track to outpace the number of golf games his predecessor </a:t>
            </a:r>
            <a:r>
              <a:rPr kumimoji="0" lang="en-US" sz="1000" b="0" i="0" u="none" strike="noStrike" cap="none" spc="0" normalizeH="0" baseline="0" dirty="0" err="1">
                <a:ln>
                  <a:noFill/>
                </a:ln>
                <a:solidFill>
                  <a:srgbClr val="000000"/>
                </a:solidFill>
                <a:effectLst/>
                <a:uFillTx/>
                <a:latin typeface="Arial"/>
                <a:ea typeface="Arial"/>
                <a:cs typeface="Arial"/>
                <a:sym typeface="Arial"/>
              </a:rPr>
              <a:t>playedupdated</a:t>
            </a:r>
            <a:r>
              <a:rPr kumimoji="0" lang="en-US" sz="1000" b="0" i="0" u="none" strike="noStrike" cap="none" spc="0" normalizeH="0" baseline="0" dirty="0">
                <a:ln>
                  <a:noFill/>
                </a:ln>
                <a:solidFill>
                  <a:srgbClr val="000000"/>
                </a:solidFill>
                <a:effectLst/>
                <a:uFillTx/>
                <a:latin typeface="Arial"/>
                <a:ea typeface="Arial"/>
                <a:cs typeface="Arial"/>
                <a:sym typeface="Arial"/>
              </a:rPr>
              <a:t> my tracker of trump s appearances at trump properties71 rounds of golf including today s at this pace he </a:t>
            </a:r>
            <a:r>
              <a:rPr kumimoji="0" lang="en-US" sz="1000" b="0" i="0" u="none" strike="noStrike" cap="none" spc="0" normalizeH="0" baseline="0" dirty="0" err="1">
                <a:ln>
                  <a:noFill/>
                </a:ln>
                <a:solidFill>
                  <a:srgbClr val="000000"/>
                </a:solidFill>
                <a:effectLst/>
                <a:uFillTx/>
                <a:latin typeface="Arial"/>
                <a:ea typeface="Arial"/>
                <a:cs typeface="Arial"/>
                <a:sym typeface="Arial"/>
              </a:rPr>
              <a:t>ll</a:t>
            </a:r>
            <a:r>
              <a:rPr kumimoji="0" lang="en-US" sz="1000" b="0" i="0" u="none" strike="noStrike" cap="none" spc="0" normalizeH="0" baseline="0" dirty="0">
                <a:ln>
                  <a:noFill/>
                </a:ln>
                <a:solidFill>
                  <a:srgbClr val="000000"/>
                </a:solidFill>
                <a:effectLst/>
                <a:uFillTx/>
                <a:latin typeface="Arial"/>
                <a:ea typeface="Arial"/>
                <a:cs typeface="Arial"/>
                <a:sym typeface="Arial"/>
              </a:rPr>
              <a:t> pass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s first-term total by </a:t>
            </a:r>
            <a:r>
              <a:rPr kumimoji="0" lang="en-US" sz="1000" b="0" i="0" u="none" strike="noStrike" cap="none" spc="0" normalizeH="0" baseline="0" dirty="0" err="1">
                <a:ln>
                  <a:noFill/>
                </a:ln>
                <a:solidFill>
                  <a:srgbClr val="000000"/>
                </a:solidFill>
                <a:effectLst/>
                <a:uFillTx/>
                <a:latin typeface="Arial"/>
                <a:ea typeface="Arial"/>
                <a:cs typeface="Arial"/>
                <a:sym typeface="Arial"/>
              </a:rPr>
              <a:t>july</a:t>
            </a:r>
            <a:r>
              <a:rPr kumimoji="0" lang="en-US" sz="1000" b="0" i="0" u="none" strike="noStrike" cap="none" spc="0" normalizeH="0" baseline="0" dirty="0">
                <a:ln>
                  <a:noFill/>
                </a:ln>
                <a:solidFill>
                  <a:srgbClr val="000000"/>
                </a:solidFill>
                <a:effectLst/>
                <a:uFillTx/>
                <a:latin typeface="Arial"/>
                <a:ea typeface="Arial"/>
                <a:cs typeface="Arial"/>
                <a:sym typeface="Arial"/>
              </a:rPr>
              <a:t> 24 next year </a:t>
            </a:r>
            <a:r>
              <a:rPr kumimoji="0" lang="en-US" sz="1000" b="0" i="0" u="none" strike="noStrike" cap="none" spc="0" normalizeH="0" baseline="0" dirty="0" err="1">
                <a:ln>
                  <a:noFill/>
                </a:ln>
                <a:solidFill>
                  <a:srgbClr val="000000"/>
                </a:solidFill>
                <a:effectLst/>
                <a:uFillTx/>
                <a:latin typeface="Arial"/>
                <a:ea typeface="Arial"/>
                <a:cs typeface="Arial"/>
                <a:sym typeface="Arial"/>
              </a:rPr>
              <a:t>philip</a:t>
            </a:r>
            <a:r>
              <a:rPr kumimoji="0" lang="en-US" sz="1000" b="0" i="0" u="none" strike="noStrike" cap="none" spc="0" normalizeH="0" baseline="0" dirty="0">
                <a:ln>
                  <a:noFill/>
                </a:ln>
                <a:solidFill>
                  <a:srgbClr val="000000"/>
                </a:solidFill>
                <a:effectLst/>
                <a:uFillTx/>
                <a:latin typeface="Arial"/>
                <a:ea typeface="Arial"/>
                <a:cs typeface="Arial"/>
                <a:sym typeface="Arial"/>
              </a:rPr>
              <a:t> bump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29 2017 that makes what a </a:t>
            </a:r>
            <a:r>
              <a:rPr kumimoji="0" lang="en-US" sz="1000" b="0" i="0" u="none" strike="noStrike" cap="none" spc="0" normalizeH="0" baseline="0" dirty="0" err="1">
                <a:ln>
                  <a:noFill/>
                </a:ln>
                <a:solidFill>
                  <a:srgbClr val="000000"/>
                </a:solidFill>
                <a:effectLst/>
                <a:uFillTx/>
                <a:latin typeface="Arial"/>
                <a:ea typeface="Arial"/>
                <a:cs typeface="Arial"/>
                <a:sym typeface="Arial"/>
              </a:rPr>
              <a:t>washington</a:t>
            </a:r>
            <a:r>
              <a:rPr kumimoji="0" lang="en-US" sz="1000" b="0" i="0" u="none" strike="noStrike" cap="none" spc="0" normalizeH="0" baseline="0" dirty="0">
                <a:ln>
                  <a:noFill/>
                </a:ln>
                <a:solidFill>
                  <a:srgbClr val="000000"/>
                </a:solidFill>
                <a:effectLst/>
                <a:uFillTx/>
                <a:latin typeface="Arial"/>
                <a:ea typeface="Arial"/>
                <a:cs typeface="Arial"/>
                <a:sym typeface="Arial"/>
              </a:rPr>
              <a:t> post reporter discovered on trump s website really weird but everything about this administration is bizarre </a:t>
            </a:r>
            <a:r>
              <a:rPr kumimoji="0" lang="en-US" sz="1000" b="0" i="0" u="none" strike="noStrike" cap="none" spc="0" normalizeH="0" baseline="0" dirty="0" err="1">
                <a:ln>
                  <a:noFill/>
                </a:ln>
                <a:solidFill>
                  <a:srgbClr val="000000"/>
                </a:solidFill>
                <a:effectLst/>
                <a:uFillTx/>
                <a:latin typeface="Arial"/>
                <a:ea typeface="Arial"/>
                <a:cs typeface="Arial"/>
                <a:sym typeface="Arial"/>
              </a:rPr>
              <a:t>af</a:t>
            </a:r>
            <a:r>
              <a:rPr kumimoji="0" lang="en-US" sz="1000" b="0" i="0" u="none" strike="noStrike" cap="none" spc="0" normalizeH="0" baseline="0" dirty="0">
                <a:ln>
                  <a:noFill/>
                </a:ln>
                <a:solidFill>
                  <a:srgbClr val="000000"/>
                </a:solidFill>
                <a:effectLst/>
                <a:uFillTx/>
                <a:latin typeface="Arial"/>
                <a:ea typeface="Arial"/>
                <a:cs typeface="Arial"/>
                <a:sym typeface="Arial"/>
              </a:rPr>
              <a:t> the coding contained a reference to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and golf unlike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we are working to fix the problem and not on the golf course however the coding </a:t>
            </a:r>
            <a:r>
              <a:rPr kumimoji="0" lang="en-US" sz="1000" b="0" i="0" u="none" strike="noStrike" cap="none" spc="0" normalizeH="0" baseline="0" dirty="0" err="1">
                <a:ln>
                  <a:noFill/>
                </a:ln>
                <a:solidFill>
                  <a:srgbClr val="000000"/>
                </a:solidFill>
                <a:effectLst/>
                <a:uFillTx/>
                <a:latin typeface="Arial"/>
                <a:ea typeface="Arial"/>
                <a:cs typeface="Arial"/>
                <a:sym typeface="Arial"/>
              </a:rPr>
              <a:t>wasn</a:t>
            </a:r>
            <a:r>
              <a:rPr kumimoji="0" lang="en-US" sz="1000" b="0" i="0" u="none" strike="noStrike" cap="none" spc="0" normalizeH="0" baseline="0" dirty="0">
                <a:ln>
                  <a:noFill/>
                </a:ln>
                <a:solidFill>
                  <a:srgbClr val="000000"/>
                </a:solidFill>
                <a:effectLst/>
                <a:uFillTx/>
                <a:latin typeface="Arial"/>
                <a:ea typeface="Arial"/>
                <a:cs typeface="Arial"/>
                <a:sym typeface="Arial"/>
              </a:rPr>
              <a:t> t done </a:t>
            </a:r>
            <a:r>
              <a:rPr kumimoji="0" lang="en-US" sz="1000" b="0" i="0" u="none" strike="noStrike" cap="none" spc="0" normalizeH="0" baseline="0" dirty="0" err="1">
                <a:ln>
                  <a:noFill/>
                </a:ln>
                <a:solidFill>
                  <a:srgbClr val="000000"/>
                </a:solidFill>
                <a:effectLst/>
                <a:uFillTx/>
                <a:latin typeface="Arial"/>
                <a:ea typeface="Arial"/>
                <a:cs typeface="Arial"/>
                <a:sym typeface="Arial"/>
              </a:rPr>
              <a:t>correctlythe</a:t>
            </a:r>
            <a:r>
              <a:rPr kumimoji="0" lang="en-US" sz="1000" b="0" i="0" u="none" strike="noStrike" cap="none" spc="0" normalizeH="0" baseline="0" dirty="0">
                <a:ln>
                  <a:noFill/>
                </a:ln>
                <a:solidFill>
                  <a:srgbClr val="000000"/>
                </a:solidFill>
                <a:effectLst/>
                <a:uFillTx/>
                <a:latin typeface="Arial"/>
                <a:ea typeface="Arial"/>
                <a:cs typeface="Arial"/>
                <a:sym typeface="Arial"/>
              </a:rPr>
              <a:t> website of </a:t>
            </a:r>
            <a:r>
              <a:rPr kumimoji="0" lang="en-US" sz="1000" b="0" i="0" u="none" strike="noStrike" cap="none" spc="0" normalizeH="0" baseline="0" dirty="0" err="1">
                <a:ln>
                  <a:noFill/>
                </a:ln>
                <a:solidFill>
                  <a:srgbClr val="000000"/>
                </a:solidFill>
                <a:effectLst/>
                <a:uFillTx/>
                <a:latin typeface="Arial"/>
                <a:ea typeface="Arial"/>
                <a:cs typeface="Arial"/>
                <a:sym typeface="Arial"/>
              </a:rPr>
              <a:t>donald</a:t>
            </a:r>
            <a:r>
              <a:rPr kumimoji="0" lang="en-US" sz="1000" b="0" i="0" u="none" strike="noStrike" cap="none" spc="0" normalizeH="0" baseline="0" dirty="0">
                <a:ln>
                  <a:noFill/>
                </a:ln>
                <a:solidFill>
                  <a:srgbClr val="000000"/>
                </a:solidFill>
                <a:effectLst/>
                <a:uFillTx/>
                <a:latin typeface="Arial"/>
                <a:ea typeface="Arial"/>
                <a:cs typeface="Arial"/>
                <a:sym typeface="Arial"/>
              </a:rPr>
              <a:t> trump who has spent several days in a row at the golf course is coded to serve up the following message in the event of an internal server error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christopher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ingraham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28 2017 that snippet of code appears to be on all pages which the footer says is paid for by the </a:t>
            </a:r>
            <a:r>
              <a:rPr kumimoji="0" lang="en-US" sz="1000" b="0" i="0" u="none" strike="noStrike" cap="none" spc="0" normalizeH="0" baseline="0" dirty="0" err="1">
                <a:ln>
                  <a:noFill/>
                </a:ln>
                <a:solidFill>
                  <a:srgbClr val="000000"/>
                </a:solidFill>
                <a:effectLst/>
                <a:uFillTx/>
                <a:latin typeface="Arial"/>
                <a:ea typeface="Arial"/>
                <a:cs typeface="Arial"/>
                <a:sym typeface="Arial"/>
              </a:rPr>
              <a:t>rnc</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christopher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ingraham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28 2017 it s also all over as others have noted in this thread this is weird code and it s not clear it would ever actually display but who knows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christopher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ingraham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28 2017 after the coding was called out the reference to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was </a:t>
            </a:r>
            <a:r>
              <a:rPr kumimoji="0" lang="en-US" sz="1000" b="0" i="0" u="none" strike="noStrike" cap="none" spc="0" normalizeH="0" baseline="0" dirty="0" err="1">
                <a:ln>
                  <a:noFill/>
                </a:ln>
                <a:solidFill>
                  <a:srgbClr val="000000"/>
                </a:solidFill>
                <a:effectLst/>
                <a:uFillTx/>
                <a:latin typeface="Arial"/>
                <a:ea typeface="Arial"/>
                <a:cs typeface="Arial"/>
                <a:sym typeface="Arial"/>
              </a:rPr>
              <a:t>deletedupdate</a:t>
            </a:r>
            <a:r>
              <a:rPr kumimoji="0" lang="en-US" sz="1000" b="0" i="0" u="none" strike="noStrike" cap="none" spc="0" normalizeH="0" baseline="0" dirty="0">
                <a:ln>
                  <a:noFill/>
                </a:ln>
                <a:solidFill>
                  <a:srgbClr val="000000"/>
                </a:solidFill>
                <a:effectLst/>
                <a:uFillTx/>
                <a:latin typeface="Arial"/>
                <a:ea typeface="Arial"/>
                <a:cs typeface="Arial"/>
                <a:sym typeface="Arial"/>
              </a:rPr>
              <a:t> the golf error message has been removed from the trump and </a:t>
            </a:r>
            <a:r>
              <a:rPr kumimoji="0" lang="en-US" sz="1000" b="0" i="0" u="none" strike="noStrike" cap="none" spc="0" normalizeH="0" baseline="0" dirty="0" err="1">
                <a:ln>
                  <a:noFill/>
                </a:ln>
                <a:solidFill>
                  <a:srgbClr val="000000"/>
                </a:solidFill>
                <a:effectLst/>
                <a:uFillTx/>
                <a:latin typeface="Arial"/>
                <a:ea typeface="Arial"/>
                <a:cs typeface="Arial"/>
                <a:sym typeface="Arial"/>
              </a:rPr>
              <a:t>gop</a:t>
            </a:r>
            <a:r>
              <a:rPr kumimoji="0" lang="en-US" sz="1000" b="0" i="0" u="none" strike="noStrike" cap="none" spc="0" normalizeH="0" baseline="0" dirty="0">
                <a:ln>
                  <a:noFill/>
                </a:ln>
                <a:solidFill>
                  <a:srgbClr val="000000"/>
                </a:solidFill>
                <a:effectLst/>
                <a:uFillTx/>
                <a:latin typeface="Arial"/>
                <a:ea typeface="Arial"/>
                <a:cs typeface="Arial"/>
                <a:sym typeface="Arial"/>
              </a:rPr>
              <a:t> websites they also fixed the </a:t>
            </a:r>
            <a:r>
              <a:rPr kumimoji="0" lang="en-US" sz="1000" b="0" i="0" u="none" strike="noStrike" cap="none" spc="0" normalizeH="0" baseline="0" dirty="0" err="1">
                <a:ln>
                  <a:noFill/>
                </a:ln>
                <a:solidFill>
                  <a:srgbClr val="000000"/>
                </a:solidFill>
                <a:effectLst/>
                <a:uFillTx/>
                <a:latin typeface="Arial"/>
                <a:ea typeface="Arial"/>
                <a:cs typeface="Arial"/>
                <a:sym typeface="Arial"/>
              </a:rPr>
              <a:t>javascript</a:t>
            </a:r>
            <a:r>
              <a:rPr kumimoji="0" lang="en-US" sz="1000" b="0" i="0" u="none" strike="noStrike" cap="none" spc="0" normalizeH="0" baseline="0" dirty="0">
                <a:ln>
                  <a:noFill/>
                </a:ln>
                <a:solidFill>
                  <a:srgbClr val="000000"/>
                </a:solidFill>
                <a:effectLst/>
                <a:uFillTx/>
                <a:latin typeface="Arial"/>
                <a:ea typeface="Arial"/>
                <a:cs typeface="Arial"/>
                <a:sym typeface="Arial"/>
              </a:rPr>
              <a:t> vs problem still not clear when these messages would actually display since the actual 404 and presumably 500 page displays a different message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christopher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ingraham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29 2017 that suggests someone at either </a:t>
            </a:r>
            <a:r>
              <a:rPr kumimoji="0" lang="en-US" sz="1000" b="0" i="0" u="none" strike="noStrike" cap="none" spc="0" normalizeH="0" baseline="0" dirty="0" err="1">
                <a:ln>
                  <a:noFill/>
                </a:ln>
                <a:solidFill>
                  <a:srgbClr val="000000"/>
                </a:solidFill>
                <a:effectLst/>
                <a:uFillTx/>
                <a:latin typeface="Arial"/>
                <a:ea typeface="Arial"/>
                <a:cs typeface="Arial"/>
                <a:sym typeface="Arial"/>
              </a:rPr>
              <a:t>rnc</a:t>
            </a:r>
            <a:r>
              <a:rPr kumimoji="0" lang="en-US" sz="1000" b="0" i="0" u="none" strike="noStrike" cap="none" spc="0" normalizeH="0" baseline="0" dirty="0">
                <a:ln>
                  <a:noFill/>
                </a:ln>
                <a:solidFill>
                  <a:srgbClr val="000000"/>
                </a:solidFill>
                <a:effectLst/>
                <a:uFillTx/>
                <a:latin typeface="Arial"/>
                <a:ea typeface="Arial"/>
                <a:cs typeface="Arial"/>
                <a:sym typeface="Arial"/>
              </a:rPr>
              <a:t> or the trump admin is sensitive enough to trump s golf problem to make this issue go away quickly once people noticed you have no idea how much </a:t>
            </a:r>
            <a:r>
              <a:rPr kumimoji="0" lang="en-US" sz="1000" b="0" i="0" u="none" strike="noStrike" cap="none" spc="0" normalizeH="0" baseline="0" dirty="0" err="1">
                <a:ln>
                  <a:noFill/>
                </a:ln>
                <a:solidFill>
                  <a:srgbClr val="000000"/>
                </a:solidFill>
                <a:effectLst/>
                <a:uFillTx/>
                <a:latin typeface="Arial"/>
                <a:ea typeface="Arial"/>
                <a:cs typeface="Arial"/>
                <a:sym typeface="Arial"/>
              </a:rPr>
              <a:t>i</a:t>
            </a:r>
            <a:r>
              <a:rPr kumimoji="0" lang="en-US" sz="1000" b="0" i="0" u="none" strike="noStrike" cap="none" spc="0" normalizeH="0" baseline="0" dirty="0">
                <a:ln>
                  <a:noFill/>
                </a:ln>
                <a:solidFill>
                  <a:srgbClr val="000000"/>
                </a:solidFill>
                <a:effectLst/>
                <a:uFillTx/>
                <a:latin typeface="Arial"/>
                <a:ea typeface="Arial"/>
                <a:cs typeface="Arial"/>
                <a:sym typeface="Arial"/>
              </a:rPr>
              <a:t> d love to see the email exchange that led us here </a:t>
            </a:r>
            <a:r>
              <a:rPr kumimoji="0" lang="en-US" sz="1000" b="0" i="0" u="none" strike="noStrike" cap="none" spc="0" normalizeH="0" baseline="0" dirty="0" err="1">
                <a:ln>
                  <a:noFill/>
                </a:ln>
                <a:solidFill>
                  <a:srgbClr val="000000"/>
                </a:solidFill>
                <a:effectLst/>
                <a:uFillTx/>
                <a:latin typeface="Arial"/>
                <a:ea typeface="Arial"/>
                <a:cs typeface="Arial"/>
                <a:sym typeface="Arial"/>
              </a:rPr>
              <a:t>christopher</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ingraham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29 2017 the code was f-</a:t>
            </a:r>
            <a:r>
              <a:rPr kumimoji="0" lang="en-US" sz="1000" b="0" i="0" u="none" strike="noStrike" cap="none" spc="0" normalizeH="0" baseline="0" dirty="0" err="1">
                <a:ln>
                  <a:noFill/>
                </a:ln>
                <a:solidFill>
                  <a:srgbClr val="000000"/>
                </a:solidFill>
                <a:effectLst/>
                <a:uFillTx/>
                <a:latin typeface="Arial"/>
                <a:ea typeface="Arial"/>
                <a:cs typeface="Arial"/>
                <a:sym typeface="Arial"/>
              </a:rPr>
              <a:t>cked</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upthe</a:t>
            </a:r>
            <a:r>
              <a:rPr kumimoji="0" lang="en-US" sz="1000" b="0" i="0" u="none" strike="noStrike" cap="none" spc="0" normalizeH="0" baseline="0" dirty="0">
                <a:ln>
                  <a:noFill/>
                </a:ln>
                <a:solidFill>
                  <a:srgbClr val="000000"/>
                </a:solidFill>
                <a:effectLst/>
                <a:uFillTx/>
                <a:latin typeface="Arial"/>
                <a:ea typeface="Arial"/>
                <a:cs typeface="Arial"/>
                <a:sym typeface="Arial"/>
              </a:rPr>
              <a:t> best part about this is that they are using the assignment operator which means that bit of code will never get run if you look a few lines up </a:t>
            </a:r>
            <a:r>
              <a:rPr kumimoji="0" lang="en-US" sz="1000" b="0" i="0" u="none" strike="noStrike" cap="none" spc="0" normalizeH="0" baseline="0" dirty="0" err="1">
                <a:ln>
                  <a:noFill/>
                </a:ln>
                <a:solidFill>
                  <a:srgbClr val="000000"/>
                </a:solidFill>
                <a:effectLst/>
                <a:uFillTx/>
                <a:latin typeface="Arial"/>
                <a:ea typeface="Arial"/>
                <a:cs typeface="Arial"/>
                <a:sym typeface="Arial"/>
              </a:rPr>
              <a:t>errorcode</a:t>
            </a:r>
            <a:r>
              <a:rPr kumimoji="0" lang="en-US" sz="1000" b="0" i="0" u="none" strike="noStrike" cap="none" spc="0" normalizeH="0" baseline="0" dirty="0">
                <a:ln>
                  <a:noFill/>
                </a:ln>
                <a:solidFill>
                  <a:srgbClr val="000000"/>
                </a:solidFill>
                <a:effectLst/>
                <a:uFillTx/>
                <a:latin typeface="Arial"/>
                <a:ea typeface="Arial"/>
                <a:cs typeface="Arial"/>
                <a:sym typeface="Arial"/>
              </a:rPr>
              <a:t> will always be 404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28 2017 trump s coders can t code nobody is surprised </a:t>
            </a:r>
            <a:r>
              <a:rPr kumimoji="0" lang="en-US" sz="1000" b="0" i="0" u="none" strike="noStrike" cap="none" spc="0" normalizeH="0" baseline="0" dirty="0" err="1">
                <a:ln>
                  <a:noFill/>
                </a:ln>
                <a:solidFill>
                  <a:srgbClr val="000000"/>
                </a:solidFill>
                <a:effectLst/>
                <a:uFillTx/>
                <a:latin typeface="Arial"/>
                <a:ea typeface="Arial"/>
                <a:cs typeface="Arial"/>
                <a:sym typeface="Arial"/>
              </a:rPr>
              <a:t>tim</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peterson</a:t>
            </a:r>
            <a:r>
              <a:rPr kumimoji="0" lang="en-US" sz="1000" b="0" i="0" u="none" strike="noStrike" cap="none" spc="0" normalizeH="0" baseline="0" dirty="0">
                <a:ln>
                  <a:noFill/>
                </a:ln>
                <a:solidFill>
                  <a:srgbClr val="000000"/>
                </a:solidFill>
                <a:effectLst/>
                <a:uFillTx/>
                <a:latin typeface="Arial"/>
                <a:ea typeface="Arial"/>
                <a:cs typeface="Arial"/>
                <a:sym typeface="Arial"/>
              </a:rPr>
              <a:t> </a:t>
            </a:r>
            <a:r>
              <a:rPr kumimoji="0" lang="en-US" sz="1000" b="0" i="0" u="none" strike="noStrike" cap="none" spc="0" normalizeH="0" baseline="0" dirty="0" err="1">
                <a:ln>
                  <a:noFill/>
                </a:ln>
                <a:solidFill>
                  <a:srgbClr val="000000"/>
                </a:solidFill>
                <a:effectLst/>
                <a:uFillTx/>
                <a:latin typeface="Arial"/>
                <a:ea typeface="Arial"/>
                <a:cs typeface="Arial"/>
                <a:sym typeface="Arial"/>
              </a:rPr>
              <a:t>december</a:t>
            </a:r>
            <a:r>
              <a:rPr kumimoji="0" lang="en-US" sz="1000" b="0" i="0" u="none" strike="noStrike" cap="none" spc="0" normalizeH="0" baseline="0" dirty="0">
                <a:ln>
                  <a:noFill/>
                </a:ln>
                <a:solidFill>
                  <a:srgbClr val="000000"/>
                </a:solidFill>
                <a:effectLst/>
                <a:uFillTx/>
                <a:latin typeface="Arial"/>
                <a:ea typeface="Arial"/>
                <a:cs typeface="Arial"/>
                <a:sym typeface="Arial"/>
              </a:rPr>
              <a:t> 28 2017 </a:t>
            </a:r>
            <a:r>
              <a:rPr kumimoji="0" lang="en-US" sz="1000" b="0" i="0" u="none" strike="noStrike" cap="none" spc="0" normalizeH="0" baseline="0" dirty="0" err="1">
                <a:ln>
                  <a:noFill/>
                </a:ln>
                <a:solidFill>
                  <a:srgbClr val="000000"/>
                </a:solidFill>
                <a:effectLst/>
                <a:uFillTx/>
                <a:latin typeface="Arial"/>
                <a:ea typeface="Arial"/>
                <a:cs typeface="Arial"/>
                <a:sym typeface="Arial"/>
              </a:rPr>
              <a:t>donald</a:t>
            </a:r>
            <a:r>
              <a:rPr kumimoji="0" lang="en-US" sz="1000" b="0" i="0" u="none" strike="noStrike" cap="none" spc="0" normalizeH="0" baseline="0" dirty="0">
                <a:ln>
                  <a:noFill/>
                </a:ln>
                <a:solidFill>
                  <a:srgbClr val="000000"/>
                </a:solidFill>
                <a:effectLst/>
                <a:uFillTx/>
                <a:latin typeface="Arial"/>
                <a:ea typeface="Arial"/>
                <a:cs typeface="Arial"/>
                <a:sym typeface="Arial"/>
              </a:rPr>
              <a:t> trump is obsessed with </a:t>
            </a:r>
            <a:r>
              <a:rPr kumimoji="0" lang="en-US" sz="1000" b="0" i="0" u="none" strike="noStrike" cap="none" spc="0" normalizeH="0" baseline="0" dirty="0" err="1">
                <a:ln>
                  <a:noFill/>
                </a:ln>
                <a:solidFill>
                  <a:srgbClr val="000000"/>
                </a:solidFill>
                <a:effectLst/>
                <a:uFillTx/>
                <a:latin typeface="Arial"/>
                <a:ea typeface="Arial"/>
                <a:cs typeface="Arial"/>
                <a:sym typeface="Arial"/>
              </a:rPr>
              <a:t>obama</a:t>
            </a:r>
            <a:r>
              <a:rPr kumimoji="0" lang="en-US" sz="1000" b="0" i="0" u="none" strike="noStrike" cap="none" spc="0" normalizeH="0" baseline="0" dirty="0">
                <a:ln>
                  <a:noFill/>
                </a:ln>
                <a:solidFill>
                  <a:srgbClr val="000000"/>
                </a:solidFill>
                <a:effectLst/>
                <a:uFillTx/>
                <a:latin typeface="Arial"/>
                <a:ea typeface="Arial"/>
                <a:cs typeface="Arial"/>
                <a:sym typeface="Arial"/>
              </a:rPr>
              <a:t> that his name was even in the coding of his website while he played golf </a:t>
            </a:r>
            <a:r>
              <a:rPr kumimoji="0" lang="en-US" sz="1000" b="0" i="0" u="none" strike="noStrike" cap="none" spc="0" normalizeH="0" baseline="0" dirty="0" err="1">
                <a:ln>
                  <a:noFill/>
                </a:ln>
                <a:solidFill>
                  <a:srgbClr val="000000"/>
                </a:solidFill>
                <a:effectLst/>
                <a:uFillTx/>
                <a:latin typeface="Arial"/>
                <a:ea typeface="Arial"/>
                <a:cs typeface="Arial"/>
                <a:sym typeface="Arial"/>
              </a:rPr>
              <a:t>againphoto</a:t>
            </a:r>
            <a:r>
              <a:rPr kumimoji="0" lang="en-US" sz="1000" b="0" i="0" u="none" strike="noStrike" cap="none" spc="0" normalizeH="0" baseline="0" dirty="0">
                <a:ln>
                  <a:noFill/>
                </a:ln>
                <a:solidFill>
                  <a:srgbClr val="000000"/>
                </a:solidFill>
                <a:effectLst/>
                <a:uFillTx/>
                <a:latin typeface="Arial"/>
                <a:ea typeface="Arial"/>
                <a:cs typeface="Arial"/>
                <a:sym typeface="Arial"/>
              </a:rPr>
              <a:t> by joe </a:t>
            </a:r>
            <a:r>
              <a:rPr kumimoji="0" lang="en-US" sz="1000" b="0" i="0" u="none" strike="noStrike" cap="none" spc="0" normalizeH="0" baseline="0" dirty="0" err="1">
                <a:ln>
                  <a:noFill/>
                </a:ln>
                <a:solidFill>
                  <a:srgbClr val="000000"/>
                </a:solidFill>
                <a:effectLst/>
                <a:uFillTx/>
                <a:latin typeface="Arial"/>
                <a:ea typeface="Arial"/>
                <a:cs typeface="Arial"/>
                <a:sym typeface="Arial"/>
              </a:rPr>
              <a:t>raedlegetty</a:t>
            </a:r>
            <a:r>
              <a:rPr kumimoji="0" lang="en-US" sz="1000" b="0" i="0" u="none" strike="noStrike" cap="none" spc="0" normalizeH="0" baseline="0" dirty="0">
                <a:ln>
                  <a:noFill/>
                </a:ln>
                <a:solidFill>
                  <a:srgbClr val="000000"/>
                </a:solidFill>
                <a:effectLst/>
                <a:uFillTx/>
                <a:latin typeface="Arial"/>
                <a:ea typeface="Arial"/>
                <a:cs typeface="Arial"/>
                <a:sym typeface="Arial"/>
              </a:rPr>
              <a:t> images </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Sample Character length:</a:t>
            </a:r>
          </a:p>
          <a:p>
            <a:pPr marL="0" marR="0" indent="0" algn="just" defTabSz="9144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rgbClr val="000000"/>
              </a:solidFill>
              <a:effectLst/>
              <a:uFillTx/>
              <a:latin typeface="Arial"/>
              <a:ea typeface="Arial"/>
              <a:cs typeface="Arial"/>
              <a:sym typeface="Arial"/>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Arial"/>
                <a:ea typeface="Arial"/>
                <a:cs typeface="Arial"/>
                <a:sym typeface="Arial"/>
              </a:rPr>
              <a:t> 2774</a:t>
            </a:r>
          </a:p>
        </p:txBody>
      </p:sp>
    </p:spTree>
    <p:extLst>
      <p:ext uri="{BB962C8B-B14F-4D97-AF65-F5344CB8AC3E}">
        <p14:creationId xmlns:p14="http://schemas.microsoft.com/office/powerpoint/2010/main" val="319146527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5385-A4F7-662A-625F-58C218B48B28}"/>
              </a:ext>
            </a:extLst>
          </p:cNvPr>
          <p:cNvSpPr>
            <a:spLocks noGrp="1"/>
          </p:cNvSpPr>
          <p:nvPr>
            <p:ph type="title"/>
          </p:nvPr>
        </p:nvSpPr>
        <p:spPr/>
        <p:txBody>
          <a:bodyPr/>
          <a:lstStyle/>
          <a:p>
            <a:r>
              <a:rPr lang="en-US" dirty="0"/>
              <a:t>Word Cloud</a:t>
            </a:r>
          </a:p>
        </p:txBody>
      </p:sp>
      <p:sp>
        <p:nvSpPr>
          <p:cNvPr id="6" name="TextBox 5">
            <a:extLst>
              <a:ext uri="{FF2B5EF4-FFF2-40B4-BE49-F238E27FC236}">
                <a16:creationId xmlns:a16="http://schemas.microsoft.com/office/drawing/2014/main" id="{7F0AF530-F20F-2DF7-6FB5-3D65C4E5C89A}"/>
              </a:ext>
            </a:extLst>
          </p:cNvPr>
          <p:cNvSpPr txBox="1"/>
          <p:nvPr/>
        </p:nvSpPr>
        <p:spPr>
          <a:xfrm>
            <a:off x="5560015" y="4972108"/>
            <a:ext cx="31267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100 frequent words real news entries</a:t>
            </a:r>
          </a:p>
          <a:p>
            <a:pPr marL="0" marR="0" indent="0" algn="l" defTabSz="9144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880D4F52-F35E-0214-986F-144F67FD2ED3}"/>
              </a:ext>
            </a:extLst>
          </p:cNvPr>
          <p:cNvSpPr txBox="1"/>
          <p:nvPr/>
        </p:nvSpPr>
        <p:spPr>
          <a:xfrm>
            <a:off x="659965" y="4972109"/>
            <a:ext cx="31267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100 frequent words fake news entries</a:t>
            </a:r>
          </a:p>
          <a:p>
            <a:pPr marL="0" marR="0" indent="0" algn="l" defTabSz="9144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8" name="Picture 7" descr="A close-up of words&#10;&#10;Description automatically generated">
            <a:extLst>
              <a:ext uri="{FF2B5EF4-FFF2-40B4-BE49-F238E27FC236}">
                <a16:creationId xmlns:a16="http://schemas.microsoft.com/office/drawing/2014/main" id="{CAC71BB5-59E1-8142-5C72-D024C110B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2487"/>
            <a:ext cx="9115191" cy="2398734"/>
          </a:xfrm>
          <a:prstGeom prst="rect">
            <a:avLst/>
          </a:prstGeom>
        </p:spPr>
      </p:pic>
    </p:spTree>
    <p:extLst>
      <p:ext uri="{BB962C8B-B14F-4D97-AF65-F5344CB8AC3E}">
        <p14:creationId xmlns:p14="http://schemas.microsoft.com/office/powerpoint/2010/main" val="1222402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5385-A4F7-662A-625F-58C218B48B28}"/>
              </a:ext>
            </a:extLst>
          </p:cNvPr>
          <p:cNvSpPr>
            <a:spLocks noGrp="1"/>
          </p:cNvSpPr>
          <p:nvPr>
            <p:ph type="title"/>
          </p:nvPr>
        </p:nvSpPr>
        <p:spPr/>
        <p:txBody>
          <a:bodyPr/>
          <a:lstStyle/>
          <a:p>
            <a:r>
              <a:rPr lang="en-US" dirty="0"/>
              <a:t>Word Cloud Logistic Regression</a:t>
            </a:r>
          </a:p>
        </p:txBody>
      </p:sp>
      <p:sp>
        <p:nvSpPr>
          <p:cNvPr id="6" name="TextBox 5">
            <a:extLst>
              <a:ext uri="{FF2B5EF4-FFF2-40B4-BE49-F238E27FC236}">
                <a16:creationId xmlns:a16="http://schemas.microsoft.com/office/drawing/2014/main" id="{7F0AF530-F20F-2DF7-6FB5-3D65C4E5C89A}"/>
              </a:ext>
            </a:extLst>
          </p:cNvPr>
          <p:cNvSpPr txBox="1"/>
          <p:nvPr/>
        </p:nvSpPr>
        <p:spPr>
          <a:xfrm>
            <a:off x="659964" y="5981644"/>
            <a:ext cx="31267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real news entry</a:t>
            </a:r>
          </a:p>
          <a:p>
            <a:pPr marL="0" marR="0" indent="0" algn="l" defTabSz="9144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880D4F52-F35E-0214-986F-144F67FD2ED3}"/>
              </a:ext>
            </a:extLst>
          </p:cNvPr>
          <p:cNvSpPr txBox="1"/>
          <p:nvPr/>
        </p:nvSpPr>
        <p:spPr>
          <a:xfrm>
            <a:off x="5031549" y="5981644"/>
            <a:ext cx="31267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Top words of a sample fake news entry</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8" name="Picture 7" descr="A close-up of words&#10;&#10;Description automatically generated">
            <a:extLst>
              <a:ext uri="{FF2B5EF4-FFF2-40B4-BE49-F238E27FC236}">
                <a16:creationId xmlns:a16="http://schemas.microsoft.com/office/drawing/2014/main" id="{8F4358A1-04E7-689E-0379-F64B98D10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820594"/>
            <a:ext cx="7772400" cy="1941378"/>
          </a:xfrm>
          <a:prstGeom prst="rect">
            <a:avLst/>
          </a:prstGeom>
        </p:spPr>
      </p:pic>
      <p:pic>
        <p:nvPicPr>
          <p:cNvPr id="10" name="Picture 9" descr="A close-up of words&#10;&#10;Description automatically generated">
            <a:extLst>
              <a:ext uri="{FF2B5EF4-FFF2-40B4-BE49-F238E27FC236}">
                <a16:creationId xmlns:a16="http://schemas.microsoft.com/office/drawing/2014/main" id="{367062B4-266D-45C0-5652-41B36EA45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521912"/>
            <a:ext cx="7772400" cy="1941378"/>
          </a:xfrm>
          <a:prstGeom prst="rect">
            <a:avLst/>
          </a:prstGeom>
        </p:spPr>
      </p:pic>
      <p:sp>
        <p:nvSpPr>
          <p:cNvPr id="11" name="TextBox 10">
            <a:extLst>
              <a:ext uri="{FF2B5EF4-FFF2-40B4-BE49-F238E27FC236}">
                <a16:creationId xmlns:a16="http://schemas.microsoft.com/office/drawing/2014/main" id="{E1E1EFBC-79C9-66E2-34C7-DE87D2AA7609}"/>
              </a:ext>
            </a:extLst>
          </p:cNvPr>
          <p:cNvSpPr txBox="1"/>
          <p:nvPr/>
        </p:nvSpPr>
        <p:spPr>
          <a:xfrm>
            <a:off x="4269354" y="3498236"/>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TFID</a:t>
            </a:r>
          </a:p>
        </p:txBody>
      </p:sp>
      <p:sp>
        <p:nvSpPr>
          <p:cNvPr id="12" name="TextBox 11">
            <a:extLst>
              <a:ext uri="{FF2B5EF4-FFF2-40B4-BE49-F238E27FC236}">
                <a16:creationId xmlns:a16="http://schemas.microsoft.com/office/drawing/2014/main" id="{59DA0DE1-DDE0-6BE2-EAE4-CFA519C53DB7}"/>
              </a:ext>
            </a:extLst>
          </p:cNvPr>
          <p:cNvSpPr txBox="1"/>
          <p:nvPr/>
        </p:nvSpPr>
        <p:spPr>
          <a:xfrm>
            <a:off x="4218058" y="1300074"/>
            <a:ext cx="70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Count</a:t>
            </a:r>
          </a:p>
        </p:txBody>
      </p:sp>
    </p:spTree>
    <p:extLst>
      <p:ext uri="{BB962C8B-B14F-4D97-AF65-F5344CB8AC3E}">
        <p14:creationId xmlns:p14="http://schemas.microsoft.com/office/powerpoint/2010/main" val="1153214828"/>
      </p:ext>
    </p:extLst>
  </p:cSld>
  <p:clrMapOvr>
    <a:masterClrMapping/>
  </p:clrMapOvr>
  <p:transition spd="med"/>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00637B"/>
      </a:accent1>
      <a:accent2>
        <a:srgbClr val="EAE9E5"/>
      </a:accent2>
      <a:accent3>
        <a:srgbClr val="8B6F4B"/>
      </a:accent3>
      <a:accent4>
        <a:srgbClr val="9AA86E"/>
      </a:accent4>
      <a:accent5>
        <a:srgbClr val="900028"/>
      </a:accent5>
      <a:accent6>
        <a:srgbClr val="FDBB13"/>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00637B"/>
      </a:accent1>
      <a:accent2>
        <a:srgbClr val="EAE9E5"/>
      </a:accent2>
      <a:accent3>
        <a:srgbClr val="8B6F4B"/>
      </a:accent3>
      <a:accent4>
        <a:srgbClr val="9AA86E"/>
      </a:accent4>
      <a:accent5>
        <a:srgbClr val="900028"/>
      </a:accent5>
      <a:accent6>
        <a:srgbClr val="FDBB13"/>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562</TotalTime>
  <Words>3004</Words>
  <Application>Microsoft Macintosh PowerPoint</Application>
  <PresentationFormat>On-screen Show (4:3)</PresentationFormat>
  <Paragraphs>142</Paragraphs>
  <Slides>29</Slides>
  <Notes>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4" baseType="lpstr">
      <vt:lpstr>Arial</vt:lpstr>
      <vt:lpstr>Calibri</vt:lpstr>
      <vt:lpstr>1_Office Theme</vt:lpstr>
      <vt:lpstr>Worksheet</vt:lpstr>
      <vt:lpstr>Microsoft Excel Worksheet</vt:lpstr>
      <vt:lpstr>Fake News Detection</vt:lpstr>
      <vt:lpstr>Executive Summary</vt:lpstr>
      <vt:lpstr>Data Frame</vt:lpstr>
      <vt:lpstr>Text Sample</vt:lpstr>
      <vt:lpstr>Text Sample</vt:lpstr>
      <vt:lpstr>Text Sample</vt:lpstr>
      <vt:lpstr>Text Sample</vt:lpstr>
      <vt:lpstr>Word Cloud</vt:lpstr>
      <vt:lpstr>Word Cloud Logistic Regression</vt:lpstr>
      <vt:lpstr>Word Cloud Linear SVM</vt:lpstr>
      <vt:lpstr>Word Cloud SVM</vt:lpstr>
      <vt:lpstr>Data Acquisition</vt:lpstr>
      <vt:lpstr>Data Preparation</vt:lpstr>
      <vt:lpstr>Count Vectorizer</vt:lpstr>
      <vt:lpstr>TF-IDF Vectorizer</vt:lpstr>
      <vt:lpstr>Model Selection</vt:lpstr>
      <vt:lpstr>Model Selection</vt:lpstr>
      <vt:lpstr>Model Selection</vt:lpstr>
      <vt:lpstr>Model Interpretability</vt:lpstr>
      <vt:lpstr>Model Interpretability</vt:lpstr>
      <vt:lpstr>Model Interpretability</vt:lpstr>
      <vt:lpstr>Model Interpretability</vt:lpstr>
      <vt:lpstr>Model Interpretability</vt:lpstr>
      <vt:lpstr>Model Interpretability</vt:lpstr>
      <vt:lpstr>Model Interpretability</vt:lpstr>
      <vt:lpstr>Model Interpretability</vt:lpstr>
      <vt:lpstr>Model Interpretability</vt:lpstr>
      <vt:lpstr>Model Interpretability</vt:lpstr>
      <vt:lpstr>Future Opportunities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Zee Tan</cp:lastModifiedBy>
  <cp:revision>8</cp:revision>
  <dcterms:modified xsi:type="dcterms:W3CDTF">2024-07-30T05:16:56Z</dcterms:modified>
</cp:coreProperties>
</file>